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89" r:id="rId4"/>
    <p:sldId id="290" r:id="rId5"/>
    <p:sldId id="295" r:id="rId6"/>
    <p:sldId id="296" r:id="rId7"/>
    <p:sldId id="333" r:id="rId8"/>
    <p:sldId id="328" r:id="rId9"/>
    <p:sldId id="334" r:id="rId10"/>
    <p:sldId id="336" r:id="rId11"/>
    <p:sldId id="337" r:id="rId12"/>
    <p:sldId id="32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F0DDB9-27D1-4830-8790-BC75FF1757C4}" v="52" dt="2022-10-12T22:12:03.1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784E9-8FF5-4F25-9795-ACEC52FF14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32E999C-BB31-4382-93A6-B00F76244C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558C9EB-167E-49B7-B2C7-9B61101611F5}"/>
              </a:ext>
            </a:extLst>
          </p:cNvPr>
          <p:cNvSpPr>
            <a:spLocks noGrp="1"/>
          </p:cNvSpPr>
          <p:nvPr>
            <p:ph type="dt" sz="half" idx="10"/>
          </p:nvPr>
        </p:nvSpPr>
        <p:spPr/>
        <p:txBody>
          <a:bodyPr/>
          <a:lstStyle/>
          <a:p>
            <a:fld id="{9641322C-D63A-4219-93CE-7D842470E1A2}" type="datetimeFigureOut">
              <a:rPr lang="en-US" smtClean="0"/>
              <a:t>10/13/2022</a:t>
            </a:fld>
            <a:endParaRPr lang="en-US"/>
          </a:p>
        </p:txBody>
      </p:sp>
      <p:sp>
        <p:nvSpPr>
          <p:cNvPr id="5" name="Footer Placeholder 4">
            <a:extLst>
              <a:ext uri="{FF2B5EF4-FFF2-40B4-BE49-F238E27FC236}">
                <a16:creationId xmlns:a16="http://schemas.microsoft.com/office/drawing/2014/main" id="{93A1F18A-8666-4B38-8D9A-BDBE602177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4E3784-5EC0-47C4-8940-E21F8BECDC41}"/>
              </a:ext>
            </a:extLst>
          </p:cNvPr>
          <p:cNvSpPr>
            <a:spLocks noGrp="1"/>
          </p:cNvSpPr>
          <p:nvPr>
            <p:ph type="sldNum" sz="quarter" idx="12"/>
          </p:nvPr>
        </p:nvSpPr>
        <p:spPr/>
        <p:txBody>
          <a:bodyPr/>
          <a:lstStyle/>
          <a:p>
            <a:fld id="{DEFCE44C-389C-485A-9D2D-6F54FBBDBA97}" type="slidenum">
              <a:rPr lang="en-US" smtClean="0"/>
              <a:t>‹#›</a:t>
            </a:fld>
            <a:endParaRPr lang="en-US"/>
          </a:p>
        </p:txBody>
      </p:sp>
    </p:spTree>
    <p:extLst>
      <p:ext uri="{BB962C8B-B14F-4D97-AF65-F5344CB8AC3E}">
        <p14:creationId xmlns:p14="http://schemas.microsoft.com/office/powerpoint/2010/main" val="2983572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F2A2B-8FE8-4CC3-A817-4FDCDF4490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8CB2F23-08F0-4988-9EAA-E2DA7547E7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56F79A-013E-43BE-9179-958ABC9FD0B4}"/>
              </a:ext>
            </a:extLst>
          </p:cNvPr>
          <p:cNvSpPr>
            <a:spLocks noGrp="1"/>
          </p:cNvSpPr>
          <p:nvPr>
            <p:ph type="dt" sz="half" idx="10"/>
          </p:nvPr>
        </p:nvSpPr>
        <p:spPr/>
        <p:txBody>
          <a:bodyPr/>
          <a:lstStyle/>
          <a:p>
            <a:fld id="{9641322C-D63A-4219-93CE-7D842470E1A2}" type="datetimeFigureOut">
              <a:rPr lang="en-US" smtClean="0"/>
              <a:t>10/13/2022</a:t>
            </a:fld>
            <a:endParaRPr lang="en-US"/>
          </a:p>
        </p:txBody>
      </p:sp>
      <p:sp>
        <p:nvSpPr>
          <p:cNvPr id="5" name="Footer Placeholder 4">
            <a:extLst>
              <a:ext uri="{FF2B5EF4-FFF2-40B4-BE49-F238E27FC236}">
                <a16:creationId xmlns:a16="http://schemas.microsoft.com/office/drawing/2014/main" id="{E203B317-2199-4F89-890D-6A97A170FA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0F1881-492F-4588-A52D-DF3647A5674D}"/>
              </a:ext>
            </a:extLst>
          </p:cNvPr>
          <p:cNvSpPr>
            <a:spLocks noGrp="1"/>
          </p:cNvSpPr>
          <p:nvPr>
            <p:ph type="sldNum" sz="quarter" idx="12"/>
          </p:nvPr>
        </p:nvSpPr>
        <p:spPr/>
        <p:txBody>
          <a:bodyPr/>
          <a:lstStyle/>
          <a:p>
            <a:fld id="{DEFCE44C-389C-485A-9D2D-6F54FBBDBA97}" type="slidenum">
              <a:rPr lang="en-US" smtClean="0"/>
              <a:t>‹#›</a:t>
            </a:fld>
            <a:endParaRPr lang="en-US"/>
          </a:p>
        </p:txBody>
      </p:sp>
    </p:spTree>
    <p:extLst>
      <p:ext uri="{BB962C8B-B14F-4D97-AF65-F5344CB8AC3E}">
        <p14:creationId xmlns:p14="http://schemas.microsoft.com/office/powerpoint/2010/main" val="4052550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142E5C-0539-472F-85B1-0C3FA9A16EF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CD2998-FE9B-44A5-9E79-CC357BA18B6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643EED-3924-4F06-8BAE-A362E1E047F0}"/>
              </a:ext>
            </a:extLst>
          </p:cNvPr>
          <p:cNvSpPr>
            <a:spLocks noGrp="1"/>
          </p:cNvSpPr>
          <p:nvPr>
            <p:ph type="dt" sz="half" idx="10"/>
          </p:nvPr>
        </p:nvSpPr>
        <p:spPr/>
        <p:txBody>
          <a:bodyPr/>
          <a:lstStyle/>
          <a:p>
            <a:fld id="{9641322C-D63A-4219-93CE-7D842470E1A2}" type="datetimeFigureOut">
              <a:rPr lang="en-US" smtClean="0"/>
              <a:t>10/13/2022</a:t>
            </a:fld>
            <a:endParaRPr lang="en-US"/>
          </a:p>
        </p:txBody>
      </p:sp>
      <p:sp>
        <p:nvSpPr>
          <p:cNvPr id="5" name="Footer Placeholder 4">
            <a:extLst>
              <a:ext uri="{FF2B5EF4-FFF2-40B4-BE49-F238E27FC236}">
                <a16:creationId xmlns:a16="http://schemas.microsoft.com/office/drawing/2014/main" id="{AE61533B-9491-4CF9-8776-96EAD30385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4CE619-9EB8-450C-B35A-1C9319D32614}"/>
              </a:ext>
            </a:extLst>
          </p:cNvPr>
          <p:cNvSpPr>
            <a:spLocks noGrp="1"/>
          </p:cNvSpPr>
          <p:nvPr>
            <p:ph type="sldNum" sz="quarter" idx="12"/>
          </p:nvPr>
        </p:nvSpPr>
        <p:spPr/>
        <p:txBody>
          <a:bodyPr/>
          <a:lstStyle/>
          <a:p>
            <a:fld id="{DEFCE44C-389C-485A-9D2D-6F54FBBDBA97}" type="slidenum">
              <a:rPr lang="en-US" smtClean="0"/>
              <a:t>‹#›</a:t>
            </a:fld>
            <a:endParaRPr lang="en-US"/>
          </a:p>
        </p:txBody>
      </p:sp>
    </p:spTree>
    <p:extLst>
      <p:ext uri="{BB962C8B-B14F-4D97-AF65-F5344CB8AC3E}">
        <p14:creationId xmlns:p14="http://schemas.microsoft.com/office/powerpoint/2010/main" val="2152687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5ADC7-872E-4673-A20E-922C165F33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53BDBE-8246-4ECD-A438-C4BDEEECA4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0A8CE7-E195-45AF-B172-36BD7E11E224}"/>
              </a:ext>
            </a:extLst>
          </p:cNvPr>
          <p:cNvSpPr>
            <a:spLocks noGrp="1"/>
          </p:cNvSpPr>
          <p:nvPr>
            <p:ph type="dt" sz="half" idx="10"/>
          </p:nvPr>
        </p:nvSpPr>
        <p:spPr/>
        <p:txBody>
          <a:bodyPr/>
          <a:lstStyle/>
          <a:p>
            <a:fld id="{9641322C-D63A-4219-93CE-7D842470E1A2}" type="datetimeFigureOut">
              <a:rPr lang="en-US" smtClean="0"/>
              <a:t>10/13/2022</a:t>
            </a:fld>
            <a:endParaRPr lang="en-US"/>
          </a:p>
        </p:txBody>
      </p:sp>
      <p:sp>
        <p:nvSpPr>
          <p:cNvPr id="5" name="Footer Placeholder 4">
            <a:extLst>
              <a:ext uri="{FF2B5EF4-FFF2-40B4-BE49-F238E27FC236}">
                <a16:creationId xmlns:a16="http://schemas.microsoft.com/office/drawing/2014/main" id="{1A0245FA-6873-4524-9480-782BD8DEC6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A5FD13-5C40-4080-B6F9-08FC287282E6}"/>
              </a:ext>
            </a:extLst>
          </p:cNvPr>
          <p:cNvSpPr>
            <a:spLocks noGrp="1"/>
          </p:cNvSpPr>
          <p:nvPr>
            <p:ph type="sldNum" sz="quarter" idx="12"/>
          </p:nvPr>
        </p:nvSpPr>
        <p:spPr/>
        <p:txBody>
          <a:bodyPr/>
          <a:lstStyle/>
          <a:p>
            <a:fld id="{DEFCE44C-389C-485A-9D2D-6F54FBBDBA97}" type="slidenum">
              <a:rPr lang="en-US" smtClean="0"/>
              <a:t>‹#›</a:t>
            </a:fld>
            <a:endParaRPr lang="en-US"/>
          </a:p>
        </p:txBody>
      </p:sp>
    </p:spTree>
    <p:extLst>
      <p:ext uri="{BB962C8B-B14F-4D97-AF65-F5344CB8AC3E}">
        <p14:creationId xmlns:p14="http://schemas.microsoft.com/office/powerpoint/2010/main" val="1757734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19AE3-9AAC-4DF9-97CF-A9C55E4899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1675F5D-2196-4536-81DD-A0B5FFEDFE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733985-F1F2-4C59-BF8E-EC1C557F4BCD}"/>
              </a:ext>
            </a:extLst>
          </p:cNvPr>
          <p:cNvSpPr>
            <a:spLocks noGrp="1"/>
          </p:cNvSpPr>
          <p:nvPr>
            <p:ph type="dt" sz="half" idx="10"/>
          </p:nvPr>
        </p:nvSpPr>
        <p:spPr/>
        <p:txBody>
          <a:bodyPr/>
          <a:lstStyle/>
          <a:p>
            <a:fld id="{9641322C-D63A-4219-93CE-7D842470E1A2}" type="datetimeFigureOut">
              <a:rPr lang="en-US" smtClean="0"/>
              <a:t>10/13/2022</a:t>
            </a:fld>
            <a:endParaRPr lang="en-US"/>
          </a:p>
        </p:txBody>
      </p:sp>
      <p:sp>
        <p:nvSpPr>
          <p:cNvPr id="5" name="Footer Placeholder 4">
            <a:extLst>
              <a:ext uri="{FF2B5EF4-FFF2-40B4-BE49-F238E27FC236}">
                <a16:creationId xmlns:a16="http://schemas.microsoft.com/office/drawing/2014/main" id="{B174AECA-C851-4842-84DD-0772B8ABE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D2A721-DE5A-42FF-BAD8-A265A473ADC4}"/>
              </a:ext>
            </a:extLst>
          </p:cNvPr>
          <p:cNvSpPr>
            <a:spLocks noGrp="1"/>
          </p:cNvSpPr>
          <p:nvPr>
            <p:ph type="sldNum" sz="quarter" idx="12"/>
          </p:nvPr>
        </p:nvSpPr>
        <p:spPr/>
        <p:txBody>
          <a:bodyPr/>
          <a:lstStyle/>
          <a:p>
            <a:fld id="{DEFCE44C-389C-485A-9D2D-6F54FBBDBA97}" type="slidenum">
              <a:rPr lang="en-US" smtClean="0"/>
              <a:t>‹#›</a:t>
            </a:fld>
            <a:endParaRPr lang="en-US"/>
          </a:p>
        </p:txBody>
      </p:sp>
    </p:spTree>
    <p:extLst>
      <p:ext uri="{BB962C8B-B14F-4D97-AF65-F5344CB8AC3E}">
        <p14:creationId xmlns:p14="http://schemas.microsoft.com/office/powerpoint/2010/main" val="4262656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CB67-A03C-4A03-A672-AF1B97D46D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B6354B-A8C4-4C14-9B1B-05573BFD63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5E9CF0-0805-4C9D-9414-E2897B7F5A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E248B6-6CCB-4AEA-B116-75F1CE8478DC}"/>
              </a:ext>
            </a:extLst>
          </p:cNvPr>
          <p:cNvSpPr>
            <a:spLocks noGrp="1"/>
          </p:cNvSpPr>
          <p:nvPr>
            <p:ph type="dt" sz="half" idx="10"/>
          </p:nvPr>
        </p:nvSpPr>
        <p:spPr/>
        <p:txBody>
          <a:bodyPr/>
          <a:lstStyle/>
          <a:p>
            <a:fld id="{9641322C-D63A-4219-93CE-7D842470E1A2}" type="datetimeFigureOut">
              <a:rPr lang="en-US" smtClean="0"/>
              <a:t>10/13/2022</a:t>
            </a:fld>
            <a:endParaRPr lang="en-US"/>
          </a:p>
        </p:txBody>
      </p:sp>
      <p:sp>
        <p:nvSpPr>
          <p:cNvPr id="6" name="Footer Placeholder 5">
            <a:extLst>
              <a:ext uri="{FF2B5EF4-FFF2-40B4-BE49-F238E27FC236}">
                <a16:creationId xmlns:a16="http://schemas.microsoft.com/office/drawing/2014/main" id="{FCC1BD08-8F93-4F96-BB57-A0FCC10D63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0CB919-6FEA-42C2-B67D-AB904F27EAD3}"/>
              </a:ext>
            </a:extLst>
          </p:cNvPr>
          <p:cNvSpPr>
            <a:spLocks noGrp="1"/>
          </p:cNvSpPr>
          <p:nvPr>
            <p:ph type="sldNum" sz="quarter" idx="12"/>
          </p:nvPr>
        </p:nvSpPr>
        <p:spPr/>
        <p:txBody>
          <a:bodyPr/>
          <a:lstStyle/>
          <a:p>
            <a:fld id="{DEFCE44C-389C-485A-9D2D-6F54FBBDBA97}" type="slidenum">
              <a:rPr lang="en-US" smtClean="0"/>
              <a:t>‹#›</a:t>
            </a:fld>
            <a:endParaRPr lang="en-US"/>
          </a:p>
        </p:txBody>
      </p:sp>
    </p:spTree>
    <p:extLst>
      <p:ext uri="{BB962C8B-B14F-4D97-AF65-F5344CB8AC3E}">
        <p14:creationId xmlns:p14="http://schemas.microsoft.com/office/powerpoint/2010/main" val="199709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F1B8-02F4-4612-A932-8861AA0F740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8DE5EE2-10B9-4567-A2D4-3E47565508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484E52-8781-474E-AB85-EFB2B3B765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3C911A9-0D7B-49F8-929D-EEF70589BD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0942B8-95E8-4490-8258-92E4D6A9EAA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1E61C4-C76A-4AD1-869C-69B4F1B14391}"/>
              </a:ext>
            </a:extLst>
          </p:cNvPr>
          <p:cNvSpPr>
            <a:spLocks noGrp="1"/>
          </p:cNvSpPr>
          <p:nvPr>
            <p:ph type="dt" sz="half" idx="10"/>
          </p:nvPr>
        </p:nvSpPr>
        <p:spPr/>
        <p:txBody>
          <a:bodyPr/>
          <a:lstStyle/>
          <a:p>
            <a:fld id="{9641322C-D63A-4219-93CE-7D842470E1A2}" type="datetimeFigureOut">
              <a:rPr lang="en-US" smtClean="0"/>
              <a:t>10/13/2022</a:t>
            </a:fld>
            <a:endParaRPr lang="en-US"/>
          </a:p>
        </p:txBody>
      </p:sp>
      <p:sp>
        <p:nvSpPr>
          <p:cNvPr id="8" name="Footer Placeholder 7">
            <a:extLst>
              <a:ext uri="{FF2B5EF4-FFF2-40B4-BE49-F238E27FC236}">
                <a16:creationId xmlns:a16="http://schemas.microsoft.com/office/drawing/2014/main" id="{1A463E7B-89FC-41BC-871A-6FAF97B1EDD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D296E7-8D3D-44B5-A329-B07B01A23541}"/>
              </a:ext>
            </a:extLst>
          </p:cNvPr>
          <p:cNvSpPr>
            <a:spLocks noGrp="1"/>
          </p:cNvSpPr>
          <p:nvPr>
            <p:ph type="sldNum" sz="quarter" idx="12"/>
          </p:nvPr>
        </p:nvSpPr>
        <p:spPr/>
        <p:txBody>
          <a:bodyPr/>
          <a:lstStyle/>
          <a:p>
            <a:fld id="{DEFCE44C-389C-485A-9D2D-6F54FBBDBA97}" type="slidenum">
              <a:rPr lang="en-US" smtClean="0"/>
              <a:t>‹#›</a:t>
            </a:fld>
            <a:endParaRPr lang="en-US"/>
          </a:p>
        </p:txBody>
      </p:sp>
    </p:spTree>
    <p:extLst>
      <p:ext uri="{BB962C8B-B14F-4D97-AF65-F5344CB8AC3E}">
        <p14:creationId xmlns:p14="http://schemas.microsoft.com/office/powerpoint/2010/main" val="2719429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FF821-4F74-4309-BACB-DE52A908F5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59DC96B-CB5B-4192-A99F-4F761B256940}"/>
              </a:ext>
            </a:extLst>
          </p:cNvPr>
          <p:cNvSpPr>
            <a:spLocks noGrp="1"/>
          </p:cNvSpPr>
          <p:nvPr>
            <p:ph type="dt" sz="half" idx="10"/>
          </p:nvPr>
        </p:nvSpPr>
        <p:spPr/>
        <p:txBody>
          <a:bodyPr/>
          <a:lstStyle/>
          <a:p>
            <a:fld id="{9641322C-D63A-4219-93CE-7D842470E1A2}" type="datetimeFigureOut">
              <a:rPr lang="en-US" smtClean="0"/>
              <a:t>10/13/2022</a:t>
            </a:fld>
            <a:endParaRPr lang="en-US"/>
          </a:p>
        </p:txBody>
      </p:sp>
      <p:sp>
        <p:nvSpPr>
          <p:cNvPr id="4" name="Footer Placeholder 3">
            <a:extLst>
              <a:ext uri="{FF2B5EF4-FFF2-40B4-BE49-F238E27FC236}">
                <a16:creationId xmlns:a16="http://schemas.microsoft.com/office/drawing/2014/main" id="{2B406C34-F192-479A-BF7D-032CDB1141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4AED60-A077-450B-8935-E7E9DD73EDBF}"/>
              </a:ext>
            </a:extLst>
          </p:cNvPr>
          <p:cNvSpPr>
            <a:spLocks noGrp="1"/>
          </p:cNvSpPr>
          <p:nvPr>
            <p:ph type="sldNum" sz="quarter" idx="12"/>
          </p:nvPr>
        </p:nvSpPr>
        <p:spPr/>
        <p:txBody>
          <a:bodyPr/>
          <a:lstStyle/>
          <a:p>
            <a:fld id="{DEFCE44C-389C-485A-9D2D-6F54FBBDBA97}" type="slidenum">
              <a:rPr lang="en-US" smtClean="0"/>
              <a:t>‹#›</a:t>
            </a:fld>
            <a:endParaRPr lang="en-US"/>
          </a:p>
        </p:txBody>
      </p:sp>
    </p:spTree>
    <p:extLst>
      <p:ext uri="{BB962C8B-B14F-4D97-AF65-F5344CB8AC3E}">
        <p14:creationId xmlns:p14="http://schemas.microsoft.com/office/powerpoint/2010/main" val="1599570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3F1628-CB45-43B0-AB8C-1B1D61870AF8}"/>
              </a:ext>
            </a:extLst>
          </p:cNvPr>
          <p:cNvSpPr>
            <a:spLocks noGrp="1"/>
          </p:cNvSpPr>
          <p:nvPr>
            <p:ph type="dt" sz="half" idx="10"/>
          </p:nvPr>
        </p:nvSpPr>
        <p:spPr/>
        <p:txBody>
          <a:bodyPr/>
          <a:lstStyle/>
          <a:p>
            <a:fld id="{9641322C-D63A-4219-93CE-7D842470E1A2}" type="datetimeFigureOut">
              <a:rPr lang="en-US" smtClean="0"/>
              <a:t>10/13/2022</a:t>
            </a:fld>
            <a:endParaRPr lang="en-US"/>
          </a:p>
        </p:txBody>
      </p:sp>
      <p:sp>
        <p:nvSpPr>
          <p:cNvPr id="3" name="Footer Placeholder 2">
            <a:extLst>
              <a:ext uri="{FF2B5EF4-FFF2-40B4-BE49-F238E27FC236}">
                <a16:creationId xmlns:a16="http://schemas.microsoft.com/office/drawing/2014/main" id="{4E1714DA-6916-4426-8D1F-13729C7D23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3831CAE-CEF5-4AE2-B8BE-B8238BB2A7F2}"/>
              </a:ext>
            </a:extLst>
          </p:cNvPr>
          <p:cNvSpPr>
            <a:spLocks noGrp="1"/>
          </p:cNvSpPr>
          <p:nvPr>
            <p:ph type="sldNum" sz="quarter" idx="12"/>
          </p:nvPr>
        </p:nvSpPr>
        <p:spPr/>
        <p:txBody>
          <a:bodyPr/>
          <a:lstStyle/>
          <a:p>
            <a:fld id="{DEFCE44C-389C-485A-9D2D-6F54FBBDBA97}" type="slidenum">
              <a:rPr lang="en-US" smtClean="0"/>
              <a:t>‹#›</a:t>
            </a:fld>
            <a:endParaRPr lang="en-US"/>
          </a:p>
        </p:txBody>
      </p:sp>
    </p:spTree>
    <p:extLst>
      <p:ext uri="{BB962C8B-B14F-4D97-AF65-F5344CB8AC3E}">
        <p14:creationId xmlns:p14="http://schemas.microsoft.com/office/powerpoint/2010/main" val="2212485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EDDC2-95CD-4A6B-BC70-1B1D4AE40E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E68FD7-1949-44D1-83E9-A5978ABC1F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FC3C643-4669-469F-9248-4F451BFAB6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721AC5-5624-4477-8B0B-274071F93DF1}"/>
              </a:ext>
            </a:extLst>
          </p:cNvPr>
          <p:cNvSpPr>
            <a:spLocks noGrp="1"/>
          </p:cNvSpPr>
          <p:nvPr>
            <p:ph type="dt" sz="half" idx="10"/>
          </p:nvPr>
        </p:nvSpPr>
        <p:spPr/>
        <p:txBody>
          <a:bodyPr/>
          <a:lstStyle/>
          <a:p>
            <a:fld id="{9641322C-D63A-4219-93CE-7D842470E1A2}" type="datetimeFigureOut">
              <a:rPr lang="en-US" smtClean="0"/>
              <a:t>10/13/2022</a:t>
            </a:fld>
            <a:endParaRPr lang="en-US"/>
          </a:p>
        </p:txBody>
      </p:sp>
      <p:sp>
        <p:nvSpPr>
          <p:cNvPr id="6" name="Footer Placeholder 5">
            <a:extLst>
              <a:ext uri="{FF2B5EF4-FFF2-40B4-BE49-F238E27FC236}">
                <a16:creationId xmlns:a16="http://schemas.microsoft.com/office/drawing/2014/main" id="{829B998A-C202-4BFA-9561-9602BDFEA8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FA1493-457C-455D-89BE-389EEF489631}"/>
              </a:ext>
            </a:extLst>
          </p:cNvPr>
          <p:cNvSpPr>
            <a:spLocks noGrp="1"/>
          </p:cNvSpPr>
          <p:nvPr>
            <p:ph type="sldNum" sz="quarter" idx="12"/>
          </p:nvPr>
        </p:nvSpPr>
        <p:spPr/>
        <p:txBody>
          <a:bodyPr/>
          <a:lstStyle/>
          <a:p>
            <a:fld id="{DEFCE44C-389C-485A-9D2D-6F54FBBDBA97}" type="slidenum">
              <a:rPr lang="en-US" smtClean="0"/>
              <a:t>‹#›</a:t>
            </a:fld>
            <a:endParaRPr lang="en-US"/>
          </a:p>
        </p:txBody>
      </p:sp>
    </p:spTree>
    <p:extLst>
      <p:ext uri="{BB962C8B-B14F-4D97-AF65-F5344CB8AC3E}">
        <p14:creationId xmlns:p14="http://schemas.microsoft.com/office/powerpoint/2010/main" val="227854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4B5FF-913F-4E30-B62E-0CE558B9BB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0810DD-6A61-4FB2-9934-C090B760FE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735C053-E822-4B5B-8272-73A30C335F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57FDB8-3F6E-4D66-9DDB-4287FD46EA95}"/>
              </a:ext>
            </a:extLst>
          </p:cNvPr>
          <p:cNvSpPr>
            <a:spLocks noGrp="1"/>
          </p:cNvSpPr>
          <p:nvPr>
            <p:ph type="dt" sz="half" idx="10"/>
          </p:nvPr>
        </p:nvSpPr>
        <p:spPr/>
        <p:txBody>
          <a:bodyPr/>
          <a:lstStyle/>
          <a:p>
            <a:fld id="{9641322C-D63A-4219-93CE-7D842470E1A2}" type="datetimeFigureOut">
              <a:rPr lang="en-US" smtClean="0"/>
              <a:t>10/13/2022</a:t>
            </a:fld>
            <a:endParaRPr lang="en-US"/>
          </a:p>
        </p:txBody>
      </p:sp>
      <p:sp>
        <p:nvSpPr>
          <p:cNvPr id="6" name="Footer Placeholder 5">
            <a:extLst>
              <a:ext uri="{FF2B5EF4-FFF2-40B4-BE49-F238E27FC236}">
                <a16:creationId xmlns:a16="http://schemas.microsoft.com/office/drawing/2014/main" id="{A6C6B24A-4101-439B-AE5A-61ADA15485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1A78F7-565B-4C16-BCA0-A0B55EF4919C}"/>
              </a:ext>
            </a:extLst>
          </p:cNvPr>
          <p:cNvSpPr>
            <a:spLocks noGrp="1"/>
          </p:cNvSpPr>
          <p:nvPr>
            <p:ph type="sldNum" sz="quarter" idx="12"/>
          </p:nvPr>
        </p:nvSpPr>
        <p:spPr/>
        <p:txBody>
          <a:bodyPr/>
          <a:lstStyle/>
          <a:p>
            <a:fld id="{DEFCE44C-389C-485A-9D2D-6F54FBBDBA97}" type="slidenum">
              <a:rPr lang="en-US" smtClean="0"/>
              <a:t>‹#›</a:t>
            </a:fld>
            <a:endParaRPr lang="en-US"/>
          </a:p>
        </p:txBody>
      </p:sp>
    </p:spTree>
    <p:extLst>
      <p:ext uri="{BB962C8B-B14F-4D97-AF65-F5344CB8AC3E}">
        <p14:creationId xmlns:p14="http://schemas.microsoft.com/office/powerpoint/2010/main" val="283295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36E184-1473-4547-B717-DE916FDBBB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415652E-E65C-4521-B623-8C36359AF9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0EFB8F-B4C6-4DAB-A91A-4E5106DF6F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41322C-D63A-4219-93CE-7D842470E1A2}" type="datetimeFigureOut">
              <a:rPr lang="en-US" smtClean="0"/>
              <a:t>10/13/2022</a:t>
            </a:fld>
            <a:endParaRPr lang="en-US"/>
          </a:p>
        </p:txBody>
      </p:sp>
      <p:sp>
        <p:nvSpPr>
          <p:cNvPr id="5" name="Footer Placeholder 4">
            <a:extLst>
              <a:ext uri="{FF2B5EF4-FFF2-40B4-BE49-F238E27FC236}">
                <a16:creationId xmlns:a16="http://schemas.microsoft.com/office/drawing/2014/main" id="{11CE7799-9790-4274-A0E4-8D5E682C6D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8A49724-32F1-4834-B715-9EFC007587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FCE44C-389C-485A-9D2D-6F54FBBDBA97}" type="slidenum">
              <a:rPr lang="en-US" smtClean="0"/>
              <a:t>‹#›</a:t>
            </a:fld>
            <a:endParaRPr lang="en-US"/>
          </a:p>
        </p:txBody>
      </p:sp>
    </p:spTree>
    <p:extLst>
      <p:ext uri="{BB962C8B-B14F-4D97-AF65-F5344CB8AC3E}">
        <p14:creationId xmlns:p14="http://schemas.microsoft.com/office/powerpoint/2010/main" val="2522991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1FEF570-1A56-42B8-B219-AF32E43B2067}"/>
              </a:ext>
            </a:extLst>
          </p:cNvPr>
          <p:cNvSpPr txBox="1"/>
          <p:nvPr/>
        </p:nvSpPr>
        <p:spPr>
          <a:xfrm>
            <a:off x="1042733" y="3561357"/>
            <a:ext cx="10106527" cy="1631216"/>
          </a:xfrm>
          <a:prstGeom prst="rect">
            <a:avLst/>
          </a:prstGeom>
          <a:noFill/>
        </p:spPr>
        <p:txBody>
          <a:bodyPr wrap="square" rtlCol="0">
            <a:spAutoFit/>
          </a:bodyPr>
          <a:lstStyle/>
          <a:p>
            <a:pPr algn="ctr"/>
            <a:endParaRPr lang="en-US" sz="2000" dirty="0">
              <a:latin typeface="Times New Roman" panose="02020603050405020304" pitchFamily="18" charset="0"/>
              <a:cs typeface="Times New Roman" panose="02020603050405020304" pitchFamily="18" charset="0"/>
            </a:endParaRPr>
          </a:p>
          <a:p>
            <a:pPr algn="ctr"/>
            <a:r>
              <a:rPr lang="en-US" sz="2000" dirty="0">
                <a:latin typeface="Times New Roman" panose="02020603050405020304" pitchFamily="18" charset="0"/>
                <a:cs typeface="Times New Roman" panose="02020603050405020304" pitchFamily="18" charset="0"/>
              </a:rPr>
              <a:t>Abhishek Yadav (Doctoral Scholar)</a:t>
            </a:r>
          </a:p>
          <a:p>
            <a:pPr algn="ctr"/>
            <a:r>
              <a:rPr lang="en-US" sz="2000" dirty="0">
                <a:latin typeface="Times New Roman" panose="02020603050405020304" pitchFamily="18" charset="0"/>
                <a:cs typeface="Times New Roman" panose="02020603050405020304" pitchFamily="18" charset="0"/>
              </a:rPr>
              <a:t>Indian Institute of management, Kashipur, India</a:t>
            </a:r>
          </a:p>
          <a:p>
            <a:pPr algn="ctr"/>
            <a:r>
              <a:rPr lang="en-US" sz="2000" dirty="0">
                <a:latin typeface="Times New Roman" panose="02020603050405020304" pitchFamily="18" charset="0"/>
                <a:cs typeface="Times New Roman" panose="02020603050405020304" pitchFamily="18" charset="0"/>
              </a:rPr>
              <a:t>Dr. Somnath Chakrabarti, Ph.D.</a:t>
            </a:r>
          </a:p>
          <a:p>
            <a:pPr algn="ctr"/>
            <a:r>
              <a:rPr lang="en-US" sz="2000" dirty="0">
                <a:latin typeface="Times New Roman" panose="02020603050405020304" pitchFamily="18" charset="0"/>
                <a:cs typeface="Times New Roman" panose="02020603050405020304" pitchFamily="18" charset="0"/>
              </a:rPr>
              <a:t>Indian Institute of management, Kashipur, India  </a:t>
            </a:r>
          </a:p>
        </p:txBody>
      </p:sp>
      <p:sp>
        <p:nvSpPr>
          <p:cNvPr id="5" name="TextBox 4">
            <a:extLst>
              <a:ext uri="{FF2B5EF4-FFF2-40B4-BE49-F238E27FC236}">
                <a16:creationId xmlns:a16="http://schemas.microsoft.com/office/drawing/2014/main" id="{09DD0882-32F0-4C30-BAA1-34E253AB6EC3}"/>
              </a:ext>
            </a:extLst>
          </p:cNvPr>
          <p:cNvSpPr txBox="1"/>
          <p:nvPr/>
        </p:nvSpPr>
        <p:spPr>
          <a:xfrm>
            <a:off x="1042734" y="1665427"/>
            <a:ext cx="10106527" cy="1938992"/>
          </a:xfrm>
          <a:prstGeom prst="rect">
            <a:avLst/>
          </a:prstGeom>
          <a:noFill/>
        </p:spPr>
        <p:txBody>
          <a:bodyPr wrap="square" rtlCol="0">
            <a:spAutoFit/>
          </a:bodyPr>
          <a:lstStyle/>
          <a:p>
            <a:pPr algn="ctr"/>
            <a:r>
              <a:rPr lang="en-US" sz="4000" b="1" dirty="0">
                <a:latin typeface="Times New Roman" panose="02020603050405020304" pitchFamily="18" charset="0"/>
                <a:cs typeface="Times New Roman" panose="02020603050405020304" pitchFamily="18" charset="0"/>
              </a:rPr>
              <a:t>When personalities collide: Examining the impact of consumer and brand personalities’ interplay on brand hate development</a:t>
            </a:r>
          </a:p>
        </p:txBody>
      </p:sp>
      <p:sp>
        <p:nvSpPr>
          <p:cNvPr id="2" name="TextBox 1">
            <a:extLst>
              <a:ext uri="{FF2B5EF4-FFF2-40B4-BE49-F238E27FC236}">
                <a16:creationId xmlns:a16="http://schemas.microsoft.com/office/drawing/2014/main" id="{CEC75A9D-0054-5D6F-31CF-C2EEA61D30CA}"/>
              </a:ext>
            </a:extLst>
          </p:cNvPr>
          <p:cNvSpPr txBox="1"/>
          <p:nvPr/>
        </p:nvSpPr>
        <p:spPr>
          <a:xfrm>
            <a:off x="3511190" y="6379595"/>
            <a:ext cx="5729468" cy="307777"/>
          </a:xfrm>
          <a:prstGeom prst="rect">
            <a:avLst/>
          </a:prstGeom>
          <a:noFill/>
        </p:spPr>
        <p:txBody>
          <a:bodyPr wrap="square" rtlCol="0">
            <a:spAutoFit/>
          </a:bodyPr>
          <a:lstStyle/>
          <a:p>
            <a:r>
              <a:rPr lang="en-GB" sz="1400" b="1" dirty="0">
                <a:effectLst>
                  <a:outerShdw blurRad="38100" dist="38100" dir="2700000" algn="tl">
                    <a:srgbClr val="000000">
                      <a:alpha val="43137"/>
                    </a:srgbClr>
                  </a:outerShdw>
                </a:effectLst>
                <a:latin typeface="Constantia" panose="02030602050306030303" pitchFamily="18" charset="0"/>
              </a:rPr>
              <a:t>7th International Consumer Brand Relationships Conference</a:t>
            </a:r>
            <a:endParaRPr lang="en-US" sz="1400" b="1" dirty="0">
              <a:effectLst>
                <a:outerShdw blurRad="38100" dist="38100" dir="2700000" algn="tl">
                  <a:srgbClr val="000000">
                    <a:alpha val="43137"/>
                  </a:srgbClr>
                </a:outerShdw>
              </a:effectLst>
              <a:latin typeface="Constantia" panose="02030602050306030303" pitchFamily="18" charset="0"/>
            </a:endParaRPr>
          </a:p>
        </p:txBody>
      </p:sp>
      <p:pic>
        <p:nvPicPr>
          <p:cNvPr id="3" name="Picture 2" descr="A picture containing text, clipart&#10;&#10;Description automatically generated">
            <a:extLst>
              <a:ext uri="{FF2B5EF4-FFF2-40B4-BE49-F238E27FC236}">
                <a16:creationId xmlns:a16="http://schemas.microsoft.com/office/drawing/2014/main" id="{57EA548C-5F2A-F4CF-E246-960C25F661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0768" y="5334867"/>
            <a:ext cx="890455" cy="902434"/>
          </a:xfrm>
          <a:prstGeom prst="rect">
            <a:avLst/>
          </a:prstGeom>
        </p:spPr>
      </p:pic>
    </p:spTree>
    <p:extLst>
      <p:ext uri="{BB962C8B-B14F-4D97-AF65-F5344CB8AC3E}">
        <p14:creationId xmlns:p14="http://schemas.microsoft.com/office/powerpoint/2010/main" val="4258282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E2E440-08A1-4498-BA83-15FF4F1D33EE}"/>
              </a:ext>
            </a:extLst>
          </p:cNvPr>
          <p:cNvSpPr>
            <a:spLocks noGrp="1"/>
          </p:cNvSpPr>
          <p:nvPr>
            <p:ph type="dt" sz="half" idx="10"/>
          </p:nvPr>
        </p:nvSpPr>
        <p:spPr/>
        <p:txBody>
          <a:bodyPr/>
          <a:lstStyle/>
          <a:p>
            <a:fld id="{4FEEB93C-B247-4743-B691-10648E16FCAA}" type="datetime1">
              <a:rPr lang="en-IN" smtClean="0"/>
              <a:t>13-10-2022</a:t>
            </a:fld>
            <a:endParaRPr lang="en-IN"/>
          </a:p>
        </p:txBody>
      </p:sp>
      <p:sp>
        <p:nvSpPr>
          <p:cNvPr id="3" name="Slide Number Placeholder 2">
            <a:extLst>
              <a:ext uri="{FF2B5EF4-FFF2-40B4-BE49-F238E27FC236}">
                <a16:creationId xmlns:a16="http://schemas.microsoft.com/office/drawing/2014/main" id="{079634B8-B4FA-4CE8-B6CB-7B3E42291914}"/>
              </a:ext>
            </a:extLst>
          </p:cNvPr>
          <p:cNvSpPr>
            <a:spLocks noGrp="1"/>
          </p:cNvSpPr>
          <p:nvPr>
            <p:ph type="sldNum" sz="quarter" idx="12"/>
          </p:nvPr>
        </p:nvSpPr>
        <p:spPr/>
        <p:txBody>
          <a:bodyPr/>
          <a:lstStyle/>
          <a:p>
            <a:fld id="{E7D7203A-296F-4D08-8BC0-222B5A1921C2}" type="slidenum">
              <a:rPr lang="en-IN" smtClean="0"/>
              <a:t>10</a:t>
            </a:fld>
            <a:endParaRPr lang="en-IN"/>
          </a:p>
        </p:txBody>
      </p:sp>
      <p:pic>
        <p:nvPicPr>
          <p:cNvPr id="10" name="Picture 9" descr="A picture containing text, clipart&#10;&#10;Description automatically generated">
            <a:extLst>
              <a:ext uri="{FF2B5EF4-FFF2-40B4-BE49-F238E27FC236}">
                <a16:creationId xmlns:a16="http://schemas.microsoft.com/office/drawing/2014/main" id="{BC0BC941-00E9-4CF5-A78E-390B0E06E7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12109" y="133135"/>
            <a:ext cx="890455" cy="902434"/>
          </a:xfrm>
          <a:prstGeom prst="rect">
            <a:avLst/>
          </a:prstGeom>
        </p:spPr>
      </p:pic>
      <p:pic>
        <p:nvPicPr>
          <p:cNvPr id="14" name="Picture 13" descr="Diagram&#10;&#10;Description automatically generated">
            <a:extLst>
              <a:ext uri="{FF2B5EF4-FFF2-40B4-BE49-F238E27FC236}">
                <a16:creationId xmlns:a16="http://schemas.microsoft.com/office/drawing/2014/main" id="{0557D1B7-2199-8C9E-E2E8-69B3BEDA4F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174" y="1188367"/>
            <a:ext cx="8034291" cy="5167983"/>
          </a:xfrm>
          <a:prstGeom prst="rect">
            <a:avLst/>
          </a:prstGeom>
        </p:spPr>
      </p:pic>
      <p:sp>
        <p:nvSpPr>
          <p:cNvPr id="15" name="TextBox 14">
            <a:extLst>
              <a:ext uri="{FF2B5EF4-FFF2-40B4-BE49-F238E27FC236}">
                <a16:creationId xmlns:a16="http://schemas.microsoft.com/office/drawing/2014/main" id="{1879A243-5A42-3870-1046-171ACE501EB3}"/>
              </a:ext>
            </a:extLst>
          </p:cNvPr>
          <p:cNvSpPr txBox="1"/>
          <p:nvPr/>
        </p:nvSpPr>
        <p:spPr>
          <a:xfrm>
            <a:off x="8606589" y="1496445"/>
            <a:ext cx="3221226" cy="3970318"/>
          </a:xfrm>
          <a:prstGeom prst="rect">
            <a:avLst/>
          </a:prstGeom>
          <a:noFill/>
        </p:spPr>
        <p:txBody>
          <a:bodyPr wrap="square" rtlCol="0">
            <a:spAutoFit/>
          </a:bodyPr>
          <a:lstStyle/>
          <a:p>
            <a:pPr marL="285750" indent="-285750">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H1,H2, H3 and H4 are supported</a:t>
            </a:r>
          </a:p>
          <a:p>
            <a:pPr marL="285750" indent="-285750">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Consumer high on neuroticism personality trait will experience more hatred towards and irresponsible brand.</a:t>
            </a:r>
          </a:p>
          <a:p>
            <a:pPr marL="285750" indent="-285750">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However, hatred will be less if the brand is inactive or not innovative.</a:t>
            </a:r>
          </a:p>
          <a:p>
            <a:pPr marL="285750" indent="-285750">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Consumers who are open to new experiences will experience more hatred if the brand is inactive.</a:t>
            </a:r>
          </a:p>
        </p:txBody>
      </p:sp>
      <p:sp>
        <p:nvSpPr>
          <p:cNvPr id="17" name="TextBox 16">
            <a:extLst>
              <a:ext uri="{FF2B5EF4-FFF2-40B4-BE49-F238E27FC236}">
                <a16:creationId xmlns:a16="http://schemas.microsoft.com/office/drawing/2014/main" id="{E8A643A8-0AC4-F9F0-B8CA-C6B70F1B4B67}"/>
              </a:ext>
            </a:extLst>
          </p:cNvPr>
          <p:cNvSpPr txBox="1"/>
          <p:nvPr/>
        </p:nvSpPr>
        <p:spPr>
          <a:xfrm>
            <a:off x="149917" y="61132"/>
            <a:ext cx="1958820" cy="523220"/>
          </a:xfrm>
          <a:prstGeom prst="rect">
            <a:avLst/>
          </a:prstGeom>
          <a:noFill/>
        </p:spPr>
        <p:txBody>
          <a:bodyPr wrap="square" rtlCol="0">
            <a:spAutoFit/>
          </a:bodyPr>
          <a:lstStyle/>
          <a:p>
            <a:pPr algn="ctr"/>
            <a:r>
              <a:rPr lang="en-IN" sz="2800" dirty="0">
                <a:solidFill>
                  <a:schemeClr val="bg1">
                    <a:lumMod val="50000"/>
                  </a:schemeClr>
                </a:solidFill>
                <a:latin typeface="Times New Roman" panose="02020603050405020304" pitchFamily="18" charset="0"/>
                <a:cs typeface="Times New Roman" panose="02020603050405020304" pitchFamily="18" charset="0"/>
              </a:rPr>
              <a:t>Introduction</a:t>
            </a:r>
          </a:p>
        </p:txBody>
      </p:sp>
      <p:sp>
        <p:nvSpPr>
          <p:cNvPr id="18" name="TextBox 17">
            <a:extLst>
              <a:ext uri="{FF2B5EF4-FFF2-40B4-BE49-F238E27FC236}">
                <a16:creationId xmlns:a16="http://schemas.microsoft.com/office/drawing/2014/main" id="{8C0B99D4-ED62-38DA-13DA-2B6BF1C9A5B0}"/>
              </a:ext>
            </a:extLst>
          </p:cNvPr>
          <p:cNvSpPr txBox="1"/>
          <p:nvPr/>
        </p:nvSpPr>
        <p:spPr>
          <a:xfrm>
            <a:off x="2070226" y="48358"/>
            <a:ext cx="2219418" cy="954107"/>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Review of Literature</a:t>
            </a:r>
          </a:p>
        </p:txBody>
      </p:sp>
      <p:sp>
        <p:nvSpPr>
          <p:cNvPr id="19" name="TextBox 18">
            <a:extLst>
              <a:ext uri="{FF2B5EF4-FFF2-40B4-BE49-F238E27FC236}">
                <a16:creationId xmlns:a16="http://schemas.microsoft.com/office/drawing/2014/main" id="{4F6767B2-2EB2-F07A-0AAE-5E6BA9373D96}"/>
              </a:ext>
            </a:extLst>
          </p:cNvPr>
          <p:cNvSpPr txBox="1"/>
          <p:nvPr/>
        </p:nvSpPr>
        <p:spPr>
          <a:xfrm>
            <a:off x="3998795" y="29648"/>
            <a:ext cx="2477296" cy="523220"/>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Hypotheses</a:t>
            </a:r>
          </a:p>
        </p:txBody>
      </p:sp>
      <p:sp>
        <p:nvSpPr>
          <p:cNvPr id="20" name="TextBox 19">
            <a:extLst>
              <a:ext uri="{FF2B5EF4-FFF2-40B4-BE49-F238E27FC236}">
                <a16:creationId xmlns:a16="http://schemas.microsoft.com/office/drawing/2014/main" id="{BC21B8DA-5472-1DD3-EFEA-5AAFA012F5B3}"/>
              </a:ext>
            </a:extLst>
          </p:cNvPr>
          <p:cNvSpPr txBox="1"/>
          <p:nvPr/>
        </p:nvSpPr>
        <p:spPr>
          <a:xfrm>
            <a:off x="8161628" y="0"/>
            <a:ext cx="3200374" cy="954107"/>
          </a:xfrm>
          <a:prstGeom prst="rect">
            <a:avLst/>
          </a:prstGeom>
          <a:noFill/>
        </p:spPr>
        <p:txBody>
          <a:bodyPr wrap="square" rtlCol="0">
            <a:spAutoFit/>
          </a:bodyPr>
          <a:lstStyle/>
          <a:p>
            <a:pPr algn="ctr"/>
            <a:r>
              <a:rPr lang="en-IN" sz="2800" dirty="0">
                <a:latin typeface="Times New Roman" panose="02020603050405020304" pitchFamily="18" charset="0"/>
                <a:cs typeface="Times New Roman" panose="02020603050405020304" pitchFamily="18" charset="0"/>
              </a:rPr>
              <a:t>Results &amp; Discussion</a:t>
            </a:r>
          </a:p>
        </p:txBody>
      </p:sp>
      <p:sp>
        <p:nvSpPr>
          <p:cNvPr id="21" name="TextBox 20">
            <a:extLst>
              <a:ext uri="{FF2B5EF4-FFF2-40B4-BE49-F238E27FC236}">
                <a16:creationId xmlns:a16="http://schemas.microsoft.com/office/drawing/2014/main" id="{8DE917A1-654A-450E-3E2B-86C66864FD55}"/>
              </a:ext>
            </a:extLst>
          </p:cNvPr>
          <p:cNvSpPr txBox="1"/>
          <p:nvPr/>
        </p:nvSpPr>
        <p:spPr>
          <a:xfrm>
            <a:off x="5975181" y="29648"/>
            <a:ext cx="3056021" cy="523220"/>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Methodology</a:t>
            </a:r>
          </a:p>
        </p:txBody>
      </p:sp>
    </p:spTree>
    <p:extLst>
      <p:ext uri="{BB962C8B-B14F-4D97-AF65-F5344CB8AC3E}">
        <p14:creationId xmlns:p14="http://schemas.microsoft.com/office/powerpoint/2010/main" val="2255241015"/>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8B0E52F5-60F4-1027-5745-DA4A2EEC33E1}"/>
              </a:ext>
            </a:extLst>
          </p:cNvPr>
          <p:cNvSpPr>
            <a:spLocks noGrp="1"/>
          </p:cNvSpPr>
          <p:nvPr>
            <p:ph type="body" idx="1"/>
          </p:nvPr>
        </p:nvSpPr>
        <p:spPr/>
        <p:txBody>
          <a:bodyPr/>
          <a:lstStyle/>
          <a:p>
            <a:r>
              <a:rPr lang="en-IN" dirty="0">
                <a:latin typeface="Times New Roman" panose="02020603050405020304" pitchFamily="18" charset="0"/>
                <a:cs typeface="Times New Roman" panose="02020603050405020304" pitchFamily="18" charset="0"/>
              </a:rPr>
              <a:t>Theoretical implications</a:t>
            </a:r>
          </a:p>
        </p:txBody>
      </p:sp>
      <p:sp>
        <p:nvSpPr>
          <p:cNvPr id="15" name="Content Placeholder 14">
            <a:extLst>
              <a:ext uri="{FF2B5EF4-FFF2-40B4-BE49-F238E27FC236}">
                <a16:creationId xmlns:a16="http://schemas.microsoft.com/office/drawing/2014/main" id="{61F58B4C-1CB8-46D7-852C-5D42FA9F611B}"/>
              </a:ext>
            </a:extLst>
          </p:cNvPr>
          <p:cNvSpPr>
            <a:spLocks noGrp="1"/>
          </p:cNvSpPr>
          <p:nvPr>
            <p:ph sz="half" idx="2"/>
          </p:nvPr>
        </p:nvSpPr>
        <p:spPr>
          <a:xfrm>
            <a:off x="839789" y="2505075"/>
            <a:ext cx="3275012" cy="3684588"/>
          </a:xfrm>
        </p:spPr>
        <p:txBody>
          <a:bodyPr>
            <a:normAutofit lnSpcReduction="10000"/>
          </a:bodyPr>
          <a:lstStyle/>
          <a:p>
            <a:pPr algn="just"/>
            <a:r>
              <a:rPr lang="en-IN" sz="2400" dirty="0">
                <a:latin typeface="Times New Roman" panose="02020603050405020304" pitchFamily="18" charset="0"/>
                <a:cs typeface="Times New Roman" panose="02020603050405020304" pitchFamily="18" charset="0"/>
              </a:rPr>
              <a:t>Brand personality and brand hate relationship.</a:t>
            </a:r>
          </a:p>
          <a:p>
            <a:pPr algn="just"/>
            <a:r>
              <a:rPr lang="en-IN" sz="2400" dirty="0">
                <a:latin typeface="Times New Roman" panose="02020603050405020304" pitchFamily="18" charset="0"/>
                <a:cs typeface="Times New Roman" panose="02020603050405020304" pitchFamily="18" charset="0"/>
              </a:rPr>
              <a:t>Significance of consumer personality and brand personality’s interaction.</a:t>
            </a:r>
          </a:p>
          <a:p>
            <a:pPr algn="just"/>
            <a:r>
              <a:rPr lang="en-IN" sz="2400" dirty="0">
                <a:latin typeface="Times New Roman" panose="02020603050405020304" pitchFamily="18" charset="0"/>
                <a:cs typeface="Times New Roman" panose="02020603050405020304" pitchFamily="18" charset="0"/>
              </a:rPr>
              <a:t>Brand personality perception and negative consumer behaviour.</a:t>
            </a:r>
          </a:p>
        </p:txBody>
      </p:sp>
      <p:sp>
        <p:nvSpPr>
          <p:cNvPr id="16" name="Text Placeholder 15">
            <a:extLst>
              <a:ext uri="{FF2B5EF4-FFF2-40B4-BE49-F238E27FC236}">
                <a16:creationId xmlns:a16="http://schemas.microsoft.com/office/drawing/2014/main" id="{1AEB3C7A-DE84-29FF-2C5A-9C8665F14A0F}"/>
              </a:ext>
            </a:extLst>
          </p:cNvPr>
          <p:cNvSpPr>
            <a:spLocks noGrp="1"/>
          </p:cNvSpPr>
          <p:nvPr>
            <p:ph type="body" sz="quarter" idx="3"/>
          </p:nvPr>
        </p:nvSpPr>
        <p:spPr>
          <a:xfrm>
            <a:off x="4627661" y="1679653"/>
            <a:ext cx="3397401" cy="823912"/>
          </a:xfrm>
        </p:spPr>
        <p:txBody>
          <a:bodyPr/>
          <a:lstStyle/>
          <a:p>
            <a:r>
              <a:rPr lang="en-IN" dirty="0">
                <a:latin typeface="Times New Roman" panose="02020603050405020304" pitchFamily="18" charset="0"/>
                <a:cs typeface="Times New Roman" panose="02020603050405020304" pitchFamily="18" charset="0"/>
              </a:rPr>
              <a:t>Managerial implications</a:t>
            </a:r>
          </a:p>
        </p:txBody>
      </p:sp>
      <p:sp>
        <p:nvSpPr>
          <p:cNvPr id="17" name="Content Placeholder 16">
            <a:extLst>
              <a:ext uri="{FF2B5EF4-FFF2-40B4-BE49-F238E27FC236}">
                <a16:creationId xmlns:a16="http://schemas.microsoft.com/office/drawing/2014/main" id="{C973DF20-7A71-759D-C800-2FD12E077314}"/>
              </a:ext>
            </a:extLst>
          </p:cNvPr>
          <p:cNvSpPr>
            <a:spLocks noGrp="1"/>
          </p:cNvSpPr>
          <p:nvPr>
            <p:ph sz="quarter" idx="4"/>
          </p:nvPr>
        </p:nvSpPr>
        <p:spPr>
          <a:xfrm>
            <a:off x="4688855" y="2503565"/>
            <a:ext cx="3275012" cy="3684588"/>
          </a:xfrm>
        </p:spPr>
        <p:txBody>
          <a:bodyPr>
            <a:normAutofit lnSpcReduction="10000"/>
          </a:bodyPr>
          <a:lstStyle/>
          <a:p>
            <a:r>
              <a:rPr lang="en-IN" sz="2400" dirty="0">
                <a:latin typeface="Times New Roman" panose="02020603050405020304" pitchFamily="18" charset="0"/>
                <a:cs typeface="Times New Roman" panose="02020603050405020304" pitchFamily="18" charset="0"/>
              </a:rPr>
              <a:t>Brand’s focus on its consumers’ personality</a:t>
            </a:r>
          </a:p>
          <a:p>
            <a:r>
              <a:rPr lang="en-IN" sz="2400" dirty="0">
                <a:latin typeface="Times New Roman" panose="02020603050405020304" pitchFamily="18" charset="0"/>
                <a:cs typeface="Times New Roman" panose="02020603050405020304" pitchFamily="18" charset="0"/>
              </a:rPr>
              <a:t>Marketing communication highlighting non idle nature </a:t>
            </a:r>
          </a:p>
          <a:p>
            <a:endParaRPr lang="en-IN" sz="2400"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A6E2E440-08A1-4498-BA83-15FF4F1D33EE}"/>
              </a:ext>
            </a:extLst>
          </p:cNvPr>
          <p:cNvSpPr>
            <a:spLocks noGrp="1"/>
          </p:cNvSpPr>
          <p:nvPr>
            <p:ph type="dt" sz="half" idx="10"/>
          </p:nvPr>
        </p:nvSpPr>
        <p:spPr/>
        <p:txBody>
          <a:bodyPr/>
          <a:lstStyle/>
          <a:p>
            <a:fld id="{4FEEB93C-B247-4743-B691-10648E16FCAA}" type="datetime1">
              <a:rPr lang="en-IN" smtClean="0"/>
              <a:t>13-10-2022</a:t>
            </a:fld>
            <a:endParaRPr lang="en-IN"/>
          </a:p>
        </p:txBody>
      </p:sp>
      <p:sp>
        <p:nvSpPr>
          <p:cNvPr id="3" name="Slide Number Placeholder 2">
            <a:extLst>
              <a:ext uri="{FF2B5EF4-FFF2-40B4-BE49-F238E27FC236}">
                <a16:creationId xmlns:a16="http://schemas.microsoft.com/office/drawing/2014/main" id="{079634B8-B4FA-4CE8-B6CB-7B3E42291914}"/>
              </a:ext>
            </a:extLst>
          </p:cNvPr>
          <p:cNvSpPr>
            <a:spLocks noGrp="1"/>
          </p:cNvSpPr>
          <p:nvPr>
            <p:ph type="sldNum" sz="quarter" idx="12"/>
          </p:nvPr>
        </p:nvSpPr>
        <p:spPr/>
        <p:txBody>
          <a:bodyPr/>
          <a:lstStyle/>
          <a:p>
            <a:fld id="{E7D7203A-296F-4D08-8BC0-222B5A1921C2}" type="slidenum">
              <a:rPr lang="en-IN" smtClean="0"/>
              <a:t>11</a:t>
            </a:fld>
            <a:endParaRPr lang="en-IN"/>
          </a:p>
        </p:txBody>
      </p:sp>
      <p:pic>
        <p:nvPicPr>
          <p:cNvPr id="10" name="Picture 9" descr="A picture containing text, clipart&#10;&#10;Description automatically generated">
            <a:extLst>
              <a:ext uri="{FF2B5EF4-FFF2-40B4-BE49-F238E27FC236}">
                <a16:creationId xmlns:a16="http://schemas.microsoft.com/office/drawing/2014/main" id="{BC0BC941-00E9-4CF5-A78E-390B0E06E7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12109" y="133135"/>
            <a:ext cx="890455" cy="902434"/>
          </a:xfrm>
          <a:prstGeom prst="rect">
            <a:avLst/>
          </a:prstGeom>
        </p:spPr>
      </p:pic>
      <p:sp>
        <p:nvSpPr>
          <p:cNvPr id="19" name="Text Placeholder 15">
            <a:extLst>
              <a:ext uri="{FF2B5EF4-FFF2-40B4-BE49-F238E27FC236}">
                <a16:creationId xmlns:a16="http://schemas.microsoft.com/office/drawing/2014/main" id="{6B69BCDD-AF1A-CBAB-7098-F45FAD913162}"/>
              </a:ext>
            </a:extLst>
          </p:cNvPr>
          <p:cNvSpPr txBox="1">
            <a:spLocks/>
          </p:cNvSpPr>
          <p:nvPr/>
        </p:nvSpPr>
        <p:spPr>
          <a:xfrm>
            <a:off x="8259936" y="1709781"/>
            <a:ext cx="3092276" cy="82391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IN" dirty="0">
                <a:latin typeface="Times New Roman" panose="02020603050405020304" pitchFamily="18" charset="0"/>
                <a:cs typeface="Times New Roman" panose="02020603050405020304" pitchFamily="18" charset="0"/>
              </a:rPr>
              <a:t>Limitations</a:t>
            </a:r>
          </a:p>
        </p:txBody>
      </p:sp>
      <p:sp>
        <p:nvSpPr>
          <p:cNvPr id="20" name="TextBox 19">
            <a:extLst>
              <a:ext uri="{FF2B5EF4-FFF2-40B4-BE49-F238E27FC236}">
                <a16:creationId xmlns:a16="http://schemas.microsoft.com/office/drawing/2014/main" id="{C41C6EEB-7A33-7C98-B96F-F4EC5C80D776}"/>
              </a:ext>
            </a:extLst>
          </p:cNvPr>
          <p:cNvSpPr txBox="1"/>
          <p:nvPr/>
        </p:nvSpPr>
        <p:spPr>
          <a:xfrm>
            <a:off x="8610600" y="2839453"/>
            <a:ext cx="2741611" cy="3046988"/>
          </a:xfrm>
          <a:prstGeom prst="rect">
            <a:avLst/>
          </a:prstGeom>
          <a:noFill/>
        </p:spPr>
        <p:txBody>
          <a:bodyPr wrap="square" rtlCol="0">
            <a:spAutoFit/>
          </a:bodyPr>
          <a:lstStyle/>
          <a:p>
            <a:pPr marL="285750" indent="-285750">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10 item personality scale</a:t>
            </a:r>
          </a:p>
          <a:p>
            <a:pPr marL="285750" indent="-285750">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Two markets</a:t>
            </a:r>
          </a:p>
          <a:p>
            <a:pPr marL="285750" indent="-285750">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Brand personality dimensions</a:t>
            </a:r>
          </a:p>
          <a:p>
            <a:pPr marL="285750" indent="-285750">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Other behavioural outcomes</a:t>
            </a:r>
          </a:p>
          <a:p>
            <a:pPr marL="285750" indent="-285750">
              <a:buFont typeface="Arial" panose="020B0604020202020204" pitchFamily="34" charset="0"/>
              <a:buChar char="•"/>
            </a:pPr>
            <a:endParaRPr lang="en-IN" sz="2400" dirty="0">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0420DFE8-466A-84E7-2F08-B088E1021E80}"/>
              </a:ext>
            </a:extLst>
          </p:cNvPr>
          <p:cNvSpPr txBox="1"/>
          <p:nvPr/>
        </p:nvSpPr>
        <p:spPr>
          <a:xfrm>
            <a:off x="149917" y="61132"/>
            <a:ext cx="1958820" cy="523220"/>
          </a:xfrm>
          <a:prstGeom prst="rect">
            <a:avLst/>
          </a:prstGeom>
          <a:noFill/>
        </p:spPr>
        <p:txBody>
          <a:bodyPr wrap="square" rtlCol="0">
            <a:spAutoFit/>
          </a:bodyPr>
          <a:lstStyle/>
          <a:p>
            <a:pPr algn="ctr"/>
            <a:r>
              <a:rPr lang="en-IN" sz="2800" dirty="0">
                <a:solidFill>
                  <a:schemeClr val="bg1">
                    <a:lumMod val="50000"/>
                  </a:schemeClr>
                </a:solidFill>
                <a:latin typeface="Times New Roman" panose="02020603050405020304" pitchFamily="18" charset="0"/>
                <a:cs typeface="Times New Roman" panose="02020603050405020304" pitchFamily="18" charset="0"/>
              </a:rPr>
              <a:t>Introduction</a:t>
            </a:r>
          </a:p>
        </p:txBody>
      </p:sp>
      <p:sp>
        <p:nvSpPr>
          <p:cNvPr id="22" name="TextBox 21">
            <a:extLst>
              <a:ext uri="{FF2B5EF4-FFF2-40B4-BE49-F238E27FC236}">
                <a16:creationId xmlns:a16="http://schemas.microsoft.com/office/drawing/2014/main" id="{6CC3CC1B-B3C9-C721-8003-5616890BEFD1}"/>
              </a:ext>
            </a:extLst>
          </p:cNvPr>
          <p:cNvSpPr txBox="1"/>
          <p:nvPr/>
        </p:nvSpPr>
        <p:spPr>
          <a:xfrm>
            <a:off x="2070226" y="48358"/>
            <a:ext cx="2219418" cy="954107"/>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Review of Literature</a:t>
            </a:r>
          </a:p>
        </p:txBody>
      </p:sp>
      <p:sp>
        <p:nvSpPr>
          <p:cNvPr id="23" name="TextBox 22">
            <a:extLst>
              <a:ext uri="{FF2B5EF4-FFF2-40B4-BE49-F238E27FC236}">
                <a16:creationId xmlns:a16="http://schemas.microsoft.com/office/drawing/2014/main" id="{1FB881D2-846B-D917-B5FC-ED30C9C0B7C1}"/>
              </a:ext>
            </a:extLst>
          </p:cNvPr>
          <p:cNvSpPr txBox="1"/>
          <p:nvPr/>
        </p:nvSpPr>
        <p:spPr>
          <a:xfrm>
            <a:off x="3998795" y="29648"/>
            <a:ext cx="2477296" cy="523220"/>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Hypotheses</a:t>
            </a:r>
          </a:p>
        </p:txBody>
      </p:sp>
      <p:sp>
        <p:nvSpPr>
          <p:cNvPr id="24" name="TextBox 23">
            <a:extLst>
              <a:ext uri="{FF2B5EF4-FFF2-40B4-BE49-F238E27FC236}">
                <a16:creationId xmlns:a16="http://schemas.microsoft.com/office/drawing/2014/main" id="{FF9C537C-7CEF-E698-CF8A-627A598BCB5D}"/>
              </a:ext>
            </a:extLst>
          </p:cNvPr>
          <p:cNvSpPr txBox="1"/>
          <p:nvPr/>
        </p:nvSpPr>
        <p:spPr>
          <a:xfrm>
            <a:off x="8161628" y="0"/>
            <a:ext cx="3200374" cy="954107"/>
          </a:xfrm>
          <a:prstGeom prst="rect">
            <a:avLst/>
          </a:prstGeom>
          <a:noFill/>
        </p:spPr>
        <p:txBody>
          <a:bodyPr wrap="square" rtlCol="0">
            <a:spAutoFit/>
          </a:bodyPr>
          <a:lstStyle/>
          <a:p>
            <a:pPr algn="ctr"/>
            <a:r>
              <a:rPr lang="en-IN" sz="2800" dirty="0">
                <a:latin typeface="Times New Roman" panose="02020603050405020304" pitchFamily="18" charset="0"/>
                <a:cs typeface="Times New Roman" panose="02020603050405020304" pitchFamily="18" charset="0"/>
              </a:rPr>
              <a:t>Results &amp; Discussion</a:t>
            </a:r>
          </a:p>
        </p:txBody>
      </p:sp>
      <p:sp>
        <p:nvSpPr>
          <p:cNvPr id="25" name="TextBox 24">
            <a:extLst>
              <a:ext uri="{FF2B5EF4-FFF2-40B4-BE49-F238E27FC236}">
                <a16:creationId xmlns:a16="http://schemas.microsoft.com/office/drawing/2014/main" id="{6C3C11F1-50D3-57E1-C7A9-06B51F944C40}"/>
              </a:ext>
            </a:extLst>
          </p:cNvPr>
          <p:cNvSpPr txBox="1"/>
          <p:nvPr/>
        </p:nvSpPr>
        <p:spPr>
          <a:xfrm>
            <a:off x="5975181" y="29648"/>
            <a:ext cx="3056021" cy="523220"/>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Methodology</a:t>
            </a:r>
          </a:p>
        </p:txBody>
      </p:sp>
    </p:spTree>
    <p:extLst>
      <p:ext uri="{BB962C8B-B14F-4D97-AF65-F5344CB8AC3E}">
        <p14:creationId xmlns:p14="http://schemas.microsoft.com/office/powerpoint/2010/main" val="3487891873"/>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77401-D894-4FFA-9260-C6A45F148952}"/>
              </a:ext>
            </a:extLst>
          </p:cNvPr>
          <p:cNvSpPr>
            <a:spLocks noGrp="1"/>
          </p:cNvSpPr>
          <p:nvPr>
            <p:ph type="title"/>
          </p:nvPr>
        </p:nvSpPr>
        <p:spPr>
          <a:xfrm>
            <a:off x="838200" y="2766218"/>
            <a:ext cx="10515600" cy="1325563"/>
          </a:xfrm>
        </p:spPr>
        <p:txBody>
          <a:bodyPr/>
          <a:lstStyle/>
          <a:p>
            <a:pPr algn="ctr"/>
            <a:r>
              <a:rPr lang="en-US" dirty="0">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1496264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4FC2D1-1419-4CBE-BB4F-C75979617A33}"/>
              </a:ext>
            </a:extLst>
          </p:cNvPr>
          <p:cNvSpPr txBox="1"/>
          <p:nvPr/>
        </p:nvSpPr>
        <p:spPr>
          <a:xfrm>
            <a:off x="149917" y="61132"/>
            <a:ext cx="1958820" cy="523220"/>
          </a:xfrm>
          <a:prstGeom prst="rect">
            <a:avLst/>
          </a:prstGeom>
          <a:noFill/>
        </p:spPr>
        <p:txBody>
          <a:bodyPr wrap="square" rtlCol="0">
            <a:spAutoFit/>
          </a:bodyPr>
          <a:lstStyle/>
          <a:p>
            <a:pPr algn="ctr"/>
            <a:r>
              <a:rPr lang="en-IN" sz="2800" dirty="0">
                <a:latin typeface="Times New Roman" panose="02020603050405020304" pitchFamily="18" charset="0"/>
                <a:cs typeface="Times New Roman" panose="02020603050405020304" pitchFamily="18" charset="0"/>
              </a:rPr>
              <a:t>Introduction</a:t>
            </a:r>
          </a:p>
        </p:txBody>
      </p:sp>
      <p:sp>
        <p:nvSpPr>
          <p:cNvPr id="5" name="TextBox 4">
            <a:extLst>
              <a:ext uri="{FF2B5EF4-FFF2-40B4-BE49-F238E27FC236}">
                <a16:creationId xmlns:a16="http://schemas.microsoft.com/office/drawing/2014/main" id="{3CA791F6-5B57-4208-80B8-F9DC0B1AF563}"/>
              </a:ext>
            </a:extLst>
          </p:cNvPr>
          <p:cNvSpPr txBox="1"/>
          <p:nvPr/>
        </p:nvSpPr>
        <p:spPr>
          <a:xfrm>
            <a:off x="2070226" y="48358"/>
            <a:ext cx="2219418" cy="954107"/>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Review of Literature</a:t>
            </a:r>
          </a:p>
        </p:txBody>
      </p:sp>
      <p:sp>
        <p:nvSpPr>
          <p:cNvPr id="7" name="TextBox 6">
            <a:extLst>
              <a:ext uri="{FF2B5EF4-FFF2-40B4-BE49-F238E27FC236}">
                <a16:creationId xmlns:a16="http://schemas.microsoft.com/office/drawing/2014/main" id="{C9E25D1B-9A55-450C-BAAD-046CB1E1EB63}"/>
              </a:ext>
            </a:extLst>
          </p:cNvPr>
          <p:cNvSpPr txBox="1"/>
          <p:nvPr/>
        </p:nvSpPr>
        <p:spPr>
          <a:xfrm>
            <a:off x="3998795" y="29648"/>
            <a:ext cx="2477296" cy="523220"/>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Hypotheses</a:t>
            </a:r>
          </a:p>
        </p:txBody>
      </p:sp>
      <p:sp>
        <p:nvSpPr>
          <p:cNvPr id="8" name="TextBox 7">
            <a:extLst>
              <a:ext uri="{FF2B5EF4-FFF2-40B4-BE49-F238E27FC236}">
                <a16:creationId xmlns:a16="http://schemas.microsoft.com/office/drawing/2014/main" id="{27EAF404-225A-437A-87E2-70218B8F0909}"/>
              </a:ext>
            </a:extLst>
          </p:cNvPr>
          <p:cNvSpPr txBox="1"/>
          <p:nvPr/>
        </p:nvSpPr>
        <p:spPr>
          <a:xfrm>
            <a:off x="8161628" y="0"/>
            <a:ext cx="3200374" cy="954107"/>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Results &amp; Discussion</a:t>
            </a:r>
          </a:p>
        </p:txBody>
      </p:sp>
      <p:sp>
        <p:nvSpPr>
          <p:cNvPr id="9" name="TextBox 8">
            <a:extLst>
              <a:ext uri="{FF2B5EF4-FFF2-40B4-BE49-F238E27FC236}">
                <a16:creationId xmlns:a16="http://schemas.microsoft.com/office/drawing/2014/main" id="{B47D43B1-3660-46B6-B828-FD9F8240F807}"/>
              </a:ext>
            </a:extLst>
          </p:cNvPr>
          <p:cNvSpPr txBox="1"/>
          <p:nvPr/>
        </p:nvSpPr>
        <p:spPr>
          <a:xfrm>
            <a:off x="5975181" y="29648"/>
            <a:ext cx="3056021" cy="523220"/>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Methodology</a:t>
            </a:r>
          </a:p>
        </p:txBody>
      </p:sp>
      <p:sp>
        <p:nvSpPr>
          <p:cNvPr id="15" name="Content Placeholder 14">
            <a:extLst>
              <a:ext uri="{FF2B5EF4-FFF2-40B4-BE49-F238E27FC236}">
                <a16:creationId xmlns:a16="http://schemas.microsoft.com/office/drawing/2014/main" id="{61F58B4C-1CB8-46D7-852C-5D42FA9F611B}"/>
              </a:ext>
            </a:extLst>
          </p:cNvPr>
          <p:cNvSpPr>
            <a:spLocks noGrp="1"/>
          </p:cNvSpPr>
          <p:nvPr>
            <p:ph idx="1"/>
          </p:nvPr>
        </p:nvSpPr>
        <p:spPr>
          <a:xfrm>
            <a:off x="223424" y="1949116"/>
            <a:ext cx="6064068" cy="4436669"/>
          </a:xfrm>
        </p:spPr>
        <p:txBody>
          <a:bodyPr>
            <a:normAutofit fontScale="85000" lnSpcReduction="10000"/>
          </a:bodyPr>
          <a:lstStyle/>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Strongest negative emotion (</a:t>
            </a:r>
            <a:r>
              <a:rPr lang="en-US" sz="2400" dirty="0" err="1">
                <a:latin typeface="Times New Roman" panose="02020603050405020304" pitchFamily="18" charset="0"/>
                <a:cs typeface="Times New Roman" panose="02020603050405020304" pitchFamily="18" charset="0"/>
              </a:rPr>
              <a:t>Fetscherin</a:t>
            </a:r>
            <a:r>
              <a:rPr lang="en-US" sz="2400" dirty="0">
                <a:latin typeface="Times New Roman" panose="02020603050405020304" pitchFamily="18" charset="0"/>
                <a:cs typeface="Times New Roman" panose="02020603050405020304" pitchFamily="18" charset="0"/>
              </a:rPr>
              <a:t> &amp; </a:t>
            </a:r>
            <a:r>
              <a:rPr lang="en-US" sz="2400" dirty="0" err="1">
                <a:latin typeface="Times New Roman" panose="02020603050405020304" pitchFamily="18" charset="0"/>
                <a:cs typeface="Times New Roman" panose="02020603050405020304" pitchFamily="18" charset="0"/>
              </a:rPr>
              <a:t>Raghabendra</a:t>
            </a:r>
            <a:r>
              <a:rPr lang="en-US" sz="2400" dirty="0">
                <a:latin typeface="Times New Roman" panose="02020603050405020304" pitchFamily="18" charset="0"/>
                <a:cs typeface="Times New Roman" panose="02020603050405020304" pitchFamily="18" charset="0"/>
              </a:rPr>
              <a:t>, 2021). </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Relatively higher impact on consumer behavior </a:t>
            </a: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(Ito et al., 1998; </a:t>
            </a:r>
            <a:r>
              <a:rPr lang="en-IN" sz="2400" dirty="0" err="1">
                <a:effectLst/>
                <a:latin typeface="Times New Roman" panose="02020603050405020304" pitchFamily="18" charset="0"/>
                <a:ea typeface="Calibri" panose="020F0502020204030204" pitchFamily="34" charset="0"/>
                <a:cs typeface="Times New Roman" panose="02020603050405020304" pitchFamily="18" charset="0"/>
              </a:rPr>
              <a:t>Rozin</a:t>
            </a: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IN" sz="2400" dirty="0" err="1">
                <a:effectLst/>
                <a:latin typeface="Times New Roman" panose="02020603050405020304" pitchFamily="18" charset="0"/>
                <a:ea typeface="Calibri" panose="020F0502020204030204" pitchFamily="34" charset="0"/>
                <a:cs typeface="Times New Roman" panose="02020603050405020304" pitchFamily="18" charset="0"/>
              </a:rPr>
              <a:t>Royzman</a:t>
            </a: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 2001)</a:t>
            </a:r>
          </a:p>
          <a:p>
            <a:pPr marL="285750" indent="-285750">
              <a:buFont typeface="Arial" panose="020B0604020202020204" pitchFamily="34" charset="0"/>
              <a:buChar char="•"/>
            </a:pP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Despite this,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in comparison to research on positive emotions such as </a:t>
            </a:r>
            <a:r>
              <a:rPr lang="en-US" sz="24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brand love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(e.g., Albert and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Merunka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2013; Batra et al., 2012; Carroll and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Ahuvia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2006), </a:t>
            </a:r>
            <a:r>
              <a:rPr lang="en-US" sz="24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brand attachment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(e.g., Park et al., 2008; Thomson et al., 2005), and </a:t>
            </a:r>
            <a:r>
              <a:rPr lang="en-US" sz="24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brand loyalty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(e.g.,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Bloemer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and Kasper, 1995; Chaudhuri and Holbrook, 2001), research on negative brand relationships such as </a:t>
            </a:r>
            <a:r>
              <a:rPr lang="en-US" sz="24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brand avoidance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(e.g., Lee et al., 2009;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Rindell</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et al., 2013), </a:t>
            </a:r>
            <a:r>
              <a:rPr lang="en-US" sz="24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anti-branding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(e.g. Krishnamurthy and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Kucuk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2009;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Kucuk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2008), </a:t>
            </a:r>
            <a:r>
              <a:rPr lang="en-US" sz="24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brand dislike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(e.g. Dalli et al., 2006), and </a:t>
            </a:r>
            <a:r>
              <a:rPr lang="en-US" sz="24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brand hate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(e.g.,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Hegner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et al., 2017;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Zarantonello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et al., 2016) is relatively scarce.</a:t>
            </a:r>
            <a:endParaRPr lang="en-US" sz="2400"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A6E2E440-08A1-4498-BA83-15FF4F1D33EE}"/>
              </a:ext>
            </a:extLst>
          </p:cNvPr>
          <p:cNvSpPr>
            <a:spLocks noGrp="1"/>
          </p:cNvSpPr>
          <p:nvPr>
            <p:ph type="dt" sz="half" idx="10"/>
          </p:nvPr>
        </p:nvSpPr>
        <p:spPr/>
        <p:txBody>
          <a:bodyPr/>
          <a:lstStyle/>
          <a:p>
            <a:fld id="{4FEEB93C-B247-4743-B691-10648E16FCAA}" type="datetime1">
              <a:rPr lang="en-IN" smtClean="0"/>
              <a:t>13-10-2022</a:t>
            </a:fld>
            <a:endParaRPr lang="en-IN"/>
          </a:p>
        </p:txBody>
      </p:sp>
      <p:sp>
        <p:nvSpPr>
          <p:cNvPr id="3" name="Slide Number Placeholder 2">
            <a:extLst>
              <a:ext uri="{FF2B5EF4-FFF2-40B4-BE49-F238E27FC236}">
                <a16:creationId xmlns:a16="http://schemas.microsoft.com/office/drawing/2014/main" id="{079634B8-B4FA-4CE8-B6CB-7B3E42291914}"/>
              </a:ext>
            </a:extLst>
          </p:cNvPr>
          <p:cNvSpPr>
            <a:spLocks noGrp="1"/>
          </p:cNvSpPr>
          <p:nvPr>
            <p:ph type="sldNum" sz="quarter" idx="12"/>
          </p:nvPr>
        </p:nvSpPr>
        <p:spPr/>
        <p:txBody>
          <a:bodyPr/>
          <a:lstStyle/>
          <a:p>
            <a:fld id="{E7D7203A-296F-4D08-8BC0-222B5A1921C2}" type="slidenum">
              <a:rPr lang="en-IN" smtClean="0"/>
              <a:t>2</a:t>
            </a:fld>
            <a:endParaRPr lang="en-IN"/>
          </a:p>
        </p:txBody>
      </p:sp>
      <p:pic>
        <p:nvPicPr>
          <p:cNvPr id="10" name="Picture 9" descr="A picture containing text, clipart&#10;&#10;Description automatically generated">
            <a:extLst>
              <a:ext uri="{FF2B5EF4-FFF2-40B4-BE49-F238E27FC236}">
                <a16:creationId xmlns:a16="http://schemas.microsoft.com/office/drawing/2014/main" id="{BC0BC941-00E9-4CF5-A78E-390B0E06E7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12109" y="133135"/>
            <a:ext cx="890455" cy="902434"/>
          </a:xfrm>
          <a:prstGeom prst="rect">
            <a:avLst/>
          </a:prstGeom>
        </p:spPr>
      </p:pic>
      <p:sp>
        <p:nvSpPr>
          <p:cNvPr id="11" name="TextBox 10">
            <a:extLst>
              <a:ext uri="{FF2B5EF4-FFF2-40B4-BE49-F238E27FC236}">
                <a16:creationId xmlns:a16="http://schemas.microsoft.com/office/drawing/2014/main" id="{660663C0-78ED-45DA-89D3-33ED99673044}"/>
              </a:ext>
            </a:extLst>
          </p:cNvPr>
          <p:cNvSpPr txBox="1"/>
          <p:nvPr/>
        </p:nvSpPr>
        <p:spPr>
          <a:xfrm>
            <a:off x="223423" y="1382593"/>
            <a:ext cx="11130376" cy="523220"/>
          </a:xfrm>
          <a:prstGeom prst="rect">
            <a:avLst/>
          </a:prstGeom>
          <a:noFill/>
        </p:spPr>
        <p:txBody>
          <a:bodyPr wrap="square" rtlCol="0">
            <a:spAutoFit/>
          </a:bodyPr>
          <a:lstStyle/>
          <a:p>
            <a:pPr algn="ctr"/>
            <a:r>
              <a:rPr lang="en-IN" sz="2800" b="1" dirty="0">
                <a:latin typeface="Times New Roman" panose="02020603050405020304" pitchFamily="18" charset="0"/>
                <a:cs typeface="Times New Roman" panose="02020603050405020304" pitchFamily="18" charset="0"/>
              </a:rPr>
              <a:t>Brand Hate</a:t>
            </a:r>
          </a:p>
        </p:txBody>
      </p:sp>
      <p:pic>
        <p:nvPicPr>
          <p:cNvPr id="6" name="Content Placeholder 9" descr="Chart, radar chart, sunburst chart&#10;&#10;Description automatically generated">
            <a:extLst>
              <a:ext uri="{FF2B5EF4-FFF2-40B4-BE49-F238E27FC236}">
                <a16:creationId xmlns:a16="http://schemas.microsoft.com/office/drawing/2014/main" id="{0049FE96-5E93-B4F4-6140-9DF9EA30A3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1905813"/>
            <a:ext cx="6096000" cy="4114847"/>
          </a:xfrm>
          <a:prstGeom prst="rect">
            <a:avLst/>
          </a:prstGeom>
        </p:spPr>
      </p:pic>
      <p:sp>
        <p:nvSpPr>
          <p:cNvPr id="13" name="TextBox 12">
            <a:extLst>
              <a:ext uri="{FF2B5EF4-FFF2-40B4-BE49-F238E27FC236}">
                <a16:creationId xmlns:a16="http://schemas.microsoft.com/office/drawing/2014/main" id="{5A8B52C6-FD2F-52F6-6DFE-D8A438A90512}"/>
              </a:ext>
            </a:extLst>
          </p:cNvPr>
          <p:cNvSpPr txBox="1"/>
          <p:nvPr/>
        </p:nvSpPr>
        <p:spPr>
          <a:xfrm>
            <a:off x="9565105" y="5965367"/>
            <a:ext cx="2504069" cy="276999"/>
          </a:xfrm>
          <a:prstGeom prst="rect">
            <a:avLst/>
          </a:prstGeom>
          <a:noFill/>
        </p:spPr>
        <p:txBody>
          <a:bodyPr wrap="square">
            <a:spAutoFit/>
          </a:bodyPr>
          <a:lstStyle/>
          <a:p>
            <a:pPr algn="r"/>
            <a:r>
              <a:rPr lang="en-US" sz="1200" dirty="0">
                <a:latin typeface="Times New Roman" panose="02020603050405020304" pitchFamily="18" charset="0"/>
                <a:cs typeface="Times New Roman" panose="02020603050405020304" pitchFamily="18" charset="0"/>
              </a:rPr>
              <a:t>Source: </a:t>
            </a:r>
            <a:r>
              <a:rPr lang="en-US" sz="1200" dirty="0" err="1">
                <a:latin typeface="Times New Roman" panose="02020603050405020304" pitchFamily="18" charset="0"/>
                <a:cs typeface="Times New Roman" panose="02020603050405020304" pitchFamily="18" charset="0"/>
              </a:rPr>
              <a:t>Fetscherin</a:t>
            </a:r>
            <a:r>
              <a:rPr lang="en-US" sz="1200" dirty="0">
                <a:latin typeface="Times New Roman" panose="02020603050405020304" pitchFamily="18" charset="0"/>
                <a:cs typeface="Times New Roman" panose="02020603050405020304" pitchFamily="18" charset="0"/>
              </a:rPr>
              <a:t>, 2020</a:t>
            </a:r>
          </a:p>
        </p:txBody>
      </p:sp>
    </p:spTree>
    <p:extLst>
      <p:ext uri="{BB962C8B-B14F-4D97-AF65-F5344CB8AC3E}">
        <p14:creationId xmlns:p14="http://schemas.microsoft.com/office/powerpoint/2010/main" val="404517868"/>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61F58B4C-1CB8-46D7-852C-5D42FA9F611B}"/>
              </a:ext>
            </a:extLst>
          </p:cNvPr>
          <p:cNvSpPr>
            <a:spLocks noGrp="1"/>
          </p:cNvSpPr>
          <p:nvPr>
            <p:ph idx="1"/>
          </p:nvPr>
        </p:nvSpPr>
        <p:spPr>
          <a:xfrm>
            <a:off x="223424" y="1949116"/>
            <a:ext cx="11627200" cy="4436669"/>
          </a:xfrm>
        </p:spPr>
        <p:txBody>
          <a:bodyPr>
            <a:normAutofit lnSpcReduction="10000"/>
          </a:bodyPr>
          <a:lstStyle/>
          <a:p>
            <a:pPr algn="just"/>
            <a:r>
              <a:rPr lang="en-US" sz="2400" dirty="0">
                <a:latin typeface="Times New Roman" panose="02020603050405020304" pitchFamily="18" charset="0"/>
                <a:cs typeface="Times New Roman" panose="02020603050405020304" pitchFamily="18" charset="0"/>
              </a:rPr>
              <a:t>Brand hate literature has witnessed exponential growth in the past couple of years, with researchers exploring different </a:t>
            </a:r>
            <a:r>
              <a:rPr lang="en-US" sz="2400" b="1" dirty="0">
                <a:latin typeface="Times New Roman" panose="02020603050405020304" pitchFamily="18" charset="0"/>
                <a:cs typeface="Times New Roman" panose="02020603050405020304" pitchFamily="18" charset="0"/>
              </a:rPr>
              <a:t>brand hate stimuli </a:t>
            </a:r>
            <a:r>
              <a:rPr lang="en-US" sz="2400" dirty="0">
                <a:latin typeface="Times New Roman" panose="02020603050405020304" pitchFamily="18" charset="0"/>
                <a:cs typeface="Times New Roman" panose="02020603050405020304" pitchFamily="18" charset="0"/>
              </a:rPr>
              <a:t>and </a:t>
            </a:r>
            <a:r>
              <a:rPr lang="en-US" sz="2400" b="1" dirty="0">
                <a:latin typeface="Times New Roman" panose="02020603050405020304" pitchFamily="18" charset="0"/>
                <a:cs typeface="Times New Roman" panose="02020603050405020304" pitchFamily="18" charset="0"/>
              </a:rPr>
              <a:t>behavioral outcomes </a:t>
            </a:r>
            <a:r>
              <a:rPr lang="en-US" sz="2400" dirty="0">
                <a:latin typeface="Times New Roman" panose="02020603050405020304" pitchFamily="18" charset="0"/>
                <a:cs typeface="Times New Roman" panose="02020603050405020304" pitchFamily="18" charset="0"/>
              </a:rPr>
              <a:t>in diverse contexts (Yadav and Chakrabarti, 2022).</a:t>
            </a:r>
          </a:p>
          <a:p>
            <a:pPr algn="just"/>
            <a:r>
              <a:rPr lang="en-US" sz="2400" dirty="0">
                <a:latin typeface="Times New Roman" panose="02020603050405020304" pitchFamily="18" charset="0"/>
                <a:cs typeface="Times New Roman" panose="02020603050405020304" pitchFamily="18" charset="0"/>
              </a:rPr>
              <a:t>While extant brand hate literature encompasses multiple </a:t>
            </a:r>
            <a:r>
              <a:rPr lang="en-US" sz="2400" b="1" dirty="0">
                <a:latin typeface="Times New Roman" panose="02020603050405020304" pitchFamily="18" charset="0"/>
                <a:cs typeface="Times New Roman" panose="02020603050405020304" pitchFamily="18" charset="0"/>
              </a:rPr>
              <a:t>consumer level</a:t>
            </a:r>
            <a:r>
              <a:rPr lang="en-US" sz="2400" dirty="0">
                <a:latin typeface="Times New Roman" panose="02020603050405020304" pitchFamily="18" charset="0"/>
                <a:cs typeface="Times New Roman" panose="02020603050405020304" pitchFamily="18" charset="0"/>
              </a:rPr>
              <a:t> (e.g., Banerjee and Goel, 2020; Sarkar et al., 2021; </a:t>
            </a:r>
            <a:r>
              <a:rPr lang="en-US" sz="2400" dirty="0" err="1">
                <a:latin typeface="Times New Roman" panose="02020603050405020304" pitchFamily="18" charset="0"/>
                <a:cs typeface="Times New Roman" panose="02020603050405020304" pitchFamily="18" charset="0"/>
              </a:rPr>
              <a:t>Shuv</a:t>
            </a:r>
            <a:r>
              <a:rPr lang="en-US" sz="2400" dirty="0">
                <a:latin typeface="Times New Roman" panose="02020603050405020304" pitchFamily="18" charset="0"/>
                <a:cs typeface="Times New Roman" panose="02020603050405020304" pitchFamily="18" charset="0"/>
              </a:rPr>
              <a:t>-Ami et al., 2020</a:t>
            </a:r>
            <a:r>
              <a:rPr lang="en-US" sz="2400" b="1" dirty="0">
                <a:latin typeface="Times New Roman" panose="02020603050405020304" pitchFamily="18" charset="0"/>
                <a:cs typeface="Times New Roman" panose="02020603050405020304" pitchFamily="18" charset="0"/>
              </a:rPr>
              <a:t>), brand level </a:t>
            </a:r>
            <a:r>
              <a:rPr lang="en-US" sz="2400" dirty="0">
                <a:latin typeface="Times New Roman" panose="02020603050405020304" pitchFamily="18" charset="0"/>
                <a:cs typeface="Times New Roman" panose="02020603050405020304" pitchFamily="18" charset="0"/>
              </a:rPr>
              <a:t>(e.g., </a:t>
            </a:r>
            <a:r>
              <a:rPr lang="en-US" sz="2400" dirty="0" err="1">
                <a:latin typeface="Times New Roman" panose="02020603050405020304" pitchFamily="18" charset="0"/>
                <a:cs typeface="Times New Roman" panose="02020603050405020304" pitchFamily="18" charset="0"/>
              </a:rPr>
              <a:t>Bayarassou</a:t>
            </a:r>
            <a:r>
              <a:rPr lang="en-US" sz="2400" dirty="0">
                <a:latin typeface="Times New Roman" panose="02020603050405020304" pitchFamily="18" charset="0"/>
                <a:cs typeface="Times New Roman" panose="02020603050405020304" pitchFamily="18" charset="0"/>
              </a:rPr>
              <a:t> et al., 2020; </a:t>
            </a:r>
            <a:r>
              <a:rPr lang="en-US" sz="2400" dirty="0" err="1">
                <a:latin typeface="Times New Roman" panose="02020603050405020304" pitchFamily="18" charset="0"/>
                <a:cs typeface="Times New Roman" panose="02020603050405020304" pitchFamily="18" charset="0"/>
              </a:rPr>
              <a:t>Kähr</a:t>
            </a:r>
            <a:r>
              <a:rPr lang="en-US" sz="2400" dirty="0">
                <a:latin typeface="Times New Roman" panose="02020603050405020304" pitchFamily="18" charset="0"/>
                <a:cs typeface="Times New Roman" panose="02020603050405020304" pitchFamily="18" charset="0"/>
              </a:rPr>
              <a:t> et al., 2016; </a:t>
            </a:r>
            <a:r>
              <a:rPr lang="en-US" sz="2400" dirty="0" err="1">
                <a:latin typeface="Times New Roman" panose="02020603050405020304" pitchFamily="18" charset="0"/>
                <a:cs typeface="Times New Roman" panose="02020603050405020304" pitchFamily="18" charset="0"/>
              </a:rPr>
              <a:t>Zarantonello</a:t>
            </a:r>
            <a:r>
              <a:rPr lang="en-US" sz="2400" dirty="0">
                <a:latin typeface="Times New Roman" panose="02020603050405020304" pitchFamily="18" charset="0"/>
                <a:cs typeface="Times New Roman" panose="02020603050405020304" pitchFamily="18" charset="0"/>
              </a:rPr>
              <a:t> et al., 2018) and </a:t>
            </a:r>
            <a:r>
              <a:rPr lang="en-US" sz="2400" b="1" dirty="0">
                <a:latin typeface="Times New Roman" panose="02020603050405020304" pitchFamily="18" charset="0"/>
                <a:cs typeface="Times New Roman" panose="02020603050405020304" pitchFamily="18" charset="0"/>
              </a:rPr>
              <a:t>environmental</a:t>
            </a:r>
            <a:r>
              <a:rPr lang="en-US" sz="2400" dirty="0">
                <a:latin typeface="Times New Roman" panose="02020603050405020304" pitchFamily="18" charset="0"/>
                <a:cs typeface="Times New Roman" panose="02020603050405020304" pitchFamily="18" charset="0"/>
              </a:rPr>
              <a:t> (e.g., Bryson et al., 2021; </a:t>
            </a:r>
            <a:r>
              <a:rPr lang="en-US" sz="2400" dirty="0" err="1">
                <a:latin typeface="Times New Roman" panose="02020603050405020304" pitchFamily="18" charset="0"/>
                <a:cs typeface="Times New Roman" panose="02020603050405020304" pitchFamily="18" charset="0"/>
              </a:rPr>
              <a:t>Dessart</a:t>
            </a:r>
            <a:r>
              <a:rPr lang="en-US" sz="2400" dirty="0">
                <a:latin typeface="Times New Roman" panose="02020603050405020304" pitchFamily="18" charset="0"/>
                <a:cs typeface="Times New Roman" panose="02020603050405020304" pitchFamily="18" charset="0"/>
              </a:rPr>
              <a:t> and Cova, 2021; </a:t>
            </a:r>
            <a:r>
              <a:rPr lang="en-US" sz="2400" dirty="0" err="1">
                <a:latin typeface="Times New Roman" panose="02020603050405020304" pitchFamily="18" charset="0"/>
                <a:cs typeface="Times New Roman" panose="02020603050405020304" pitchFamily="18" charset="0"/>
              </a:rPr>
              <a:t>Wisker</a:t>
            </a:r>
            <a:r>
              <a:rPr lang="en-US" sz="2400" dirty="0">
                <a:latin typeface="Times New Roman" panose="02020603050405020304" pitchFamily="18" charset="0"/>
                <a:cs typeface="Times New Roman" panose="02020603050405020304" pitchFamily="18" charset="0"/>
              </a:rPr>
              <a:t>, 2020) antecedents of brand hate, the impact of </a:t>
            </a:r>
            <a:r>
              <a:rPr lang="en-US" sz="2400" b="1" dirty="0">
                <a:latin typeface="Times New Roman" panose="02020603050405020304" pitchFamily="18" charset="0"/>
                <a:cs typeface="Times New Roman" panose="02020603050405020304" pitchFamily="18" charset="0"/>
              </a:rPr>
              <a:t>brand’s personality </a:t>
            </a:r>
            <a:r>
              <a:rPr lang="en-US" sz="2400" dirty="0">
                <a:latin typeface="Times New Roman" panose="02020603050405020304" pitchFamily="18" charset="0"/>
                <a:cs typeface="Times New Roman" panose="02020603050405020304" pitchFamily="18" charset="0"/>
              </a:rPr>
              <a:t>on brand hate development has not been explored yet.</a:t>
            </a:r>
          </a:p>
          <a:p>
            <a:pPr algn="just"/>
            <a:r>
              <a:rPr lang="en-US" sz="2400" dirty="0">
                <a:latin typeface="Times New Roman" panose="02020603050405020304" pitchFamily="18" charset="0"/>
                <a:cs typeface="Times New Roman" panose="02020603050405020304" pitchFamily="18" charset="0"/>
              </a:rPr>
              <a:t>In addition, disorders in an </a:t>
            </a:r>
            <a:r>
              <a:rPr lang="en-US" sz="2400" b="1" dirty="0">
                <a:latin typeface="Times New Roman" panose="02020603050405020304" pitchFamily="18" charset="0"/>
                <a:cs typeface="Times New Roman" panose="02020603050405020304" pitchFamily="18" charset="0"/>
              </a:rPr>
              <a:t>individual’s personality </a:t>
            </a:r>
            <a:r>
              <a:rPr lang="en-US" sz="2400" dirty="0">
                <a:latin typeface="Times New Roman" panose="02020603050405020304" pitchFamily="18" charset="0"/>
                <a:cs typeface="Times New Roman" panose="02020603050405020304" pitchFamily="18" charset="0"/>
              </a:rPr>
              <a:t>can also lead to brand hate (</a:t>
            </a:r>
            <a:r>
              <a:rPr lang="en-US" sz="2400" dirty="0" err="1">
                <a:latin typeface="Times New Roman" panose="02020603050405020304" pitchFamily="18" charset="0"/>
                <a:cs typeface="Times New Roman" panose="02020603050405020304" pitchFamily="18" charset="0"/>
              </a:rPr>
              <a:t>Kucuk</a:t>
            </a:r>
            <a:r>
              <a:rPr lang="en-US" sz="2400" dirty="0">
                <a:latin typeface="Times New Roman" panose="02020603050405020304" pitchFamily="18" charset="0"/>
                <a:cs typeface="Times New Roman" panose="02020603050405020304" pitchFamily="18" charset="0"/>
              </a:rPr>
              <a:t>, 2016) thus, consumers’ feeling of hatred towards a brand varies with personality, and some may feel hatred more readily in comparison to others. </a:t>
            </a:r>
          </a:p>
          <a:p>
            <a:pPr algn="just"/>
            <a:r>
              <a:rPr lang="en-US" sz="2400" dirty="0" err="1">
                <a:latin typeface="Times New Roman" panose="02020603050405020304" pitchFamily="18" charset="0"/>
                <a:cs typeface="Times New Roman" panose="02020603050405020304" pitchFamily="18" charset="0"/>
              </a:rPr>
              <a:t>Kucuk</a:t>
            </a:r>
            <a:r>
              <a:rPr lang="en-US" sz="2400" dirty="0">
                <a:latin typeface="Times New Roman" panose="02020603050405020304" pitchFamily="18" charset="0"/>
                <a:cs typeface="Times New Roman" panose="02020603050405020304" pitchFamily="18" charset="0"/>
              </a:rPr>
              <a:t> (2018) has also proposed that certain </a:t>
            </a:r>
            <a:r>
              <a:rPr lang="en-US" sz="2400" b="1" dirty="0">
                <a:latin typeface="Times New Roman" panose="02020603050405020304" pitchFamily="18" charset="0"/>
                <a:cs typeface="Times New Roman" panose="02020603050405020304" pitchFamily="18" charset="0"/>
              </a:rPr>
              <a:t>personality types </a:t>
            </a:r>
            <a:r>
              <a:rPr lang="en-US" sz="2400" dirty="0">
                <a:latin typeface="Times New Roman" panose="02020603050405020304" pitchFamily="18" charset="0"/>
                <a:cs typeface="Times New Roman" panose="02020603050405020304" pitchFamily="18" charset="0"/>
              </a:rPr>
              <a:t>will develop brand hatred more easily than others.</a:t>
            </a:r>
          </a:p>
          <a:p>
            <a:pPr algn="just"/>
            <a:endParaRPr lang="en-IN" sz="2400"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A6E2E440-08A1-4498-BA83-15FF4F1D33EE}"/>
              </a:ext>
            </a:extLst>
          </p:cNvPr>
          <p:cNvSpPr>
            <a:spLocks noGrp="1"/>
          </p:cNvSpPr>
          <p:nvPr>
            <p:ph type="dt" sz="half" idx="10"/>
          </p:nvPr>
        </p:nvSpPr>
        <p:spPr/>
        <p:txBody>
          <a:bodyPr/>
          <a:lstStyle/>
          <a:p>
            <a:fld id="{4FEEB93C-B247-4743-B691-10648E16FCAA}" type="datetime1">
              <a:rPr lang="en-IN" smtClean="0"/>
              <a:t>13-10-2022</a:t>
            </a:fld>
            <a:endParaRPr lang="en-IN"/>
          </a:p>
        </p:txBody>
      </p:sp>
      <p:sp>
        <p:nvSpPr>
          <p:cNvPr id="3" name="Slide Number Placeholder 2">
            <a:extLst>
              <a:ext uri="{FF2B5EF4-FFF2-40B4-BE49-F238E27FC236}">
                <a16:creationId xmlns:a16="http://schemas.microsoft.com/office/drawing/2014/main" id="{079634B8-B4FA-4CE8-B6CB-7B3E42291914}"/>
              </a:ext>
            </a:extLst>
          </p:cNvPr>
          <p:cNvSpPr>
            <a:spLocks noGrp="1"/>
          </p:cNvSpPr>
          <p:nvPr>
            <p:ph type="sldNum" sz="quarter" idx="12"/>
          </p:nvPr>
        </p:nvSpPr>
        <p:spPr/>
        <p:txBody>
          <a:bodyPr/>
          <a:lstStyle/>
          <a:p>
            <a:fld id="{E7D7203A-296F-4D08-8BC0-222B5A1921C2}" type="slidenum">
              <a:rPr lang="en-IN" smtClean="0"/>
              <a:t>3</a:t>
            </a:fld>
            <a:endParaRPr lang="en-IN"/>
          </a:p>
        </p:txBody>
      </p:sp>
      <p:pic>
        <p:nvPicPr>
          <p:cNvPr id="10" name="Picture 9" descr="A picture containing text, clipart&#10;&#10;Description automatically generated">
            <a:extLst>
              <a:ext uri="{FF2B5EF4-FFF2-40B4-BE49-F238E27FC236}">
                <a16:creationId xmlns:a16="http://schemas.microsoft.com/office/drawing/2014/main" id="{BC0BC941-00E9-4CF5-A78E-390B0E06E7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12109" y="133135"/>
            <a:ext cx="890455" cy="902434"/>
          </a:xfrm>
          <a:prstGeom prst="rect">
            <a:avLst/>
          </a:prstGeom>
        </p:spPr>
      </p:pic>
      <p:sp>
        <p:nvSpPr>
          <p:cNvPr id="11" name="TextBox 10">
            <a:extLst>
              <a:ext uri="{FF2B5EF4-FFF2-40B4-BE49-F238E27FC236}">
                <a16:creationId xmlns:a16="http://schemas.microsoft.com/office/drawing/2014/main" id="{660663C0-78ED-45DA-89D3-33ED99673044}"/>
              </a:ext>
            </a:extLst>
          </p:cNvPr>
          <p:cNvSpPr txBox="1"/>
          <p:nvPr/>
        </p:nvSpPr>
        <p:spPr>
          <a:xfrm>
            <a:off x="223423" y="1382593"/>
            <a:ext cx="11130376" cy="523220"/>
          </a:xfrm>
          <a:prstGeom prst="rect">
            <a:avLst/>
          </a:prstGeom>
          <a:noFill/>
        </p:spPr>
        <p:txBody>
          <a:bodyPr wrap="square" rtlCol="0">
            <a:spAutoFit/>
          </a:bodyPr>
          <a:lstStyle/>
          <a:p>
            <a:pPr algn="ctr"/>
            <a:r>
              <a:rPr lang="en-IN" sz="2800" b="1" dirty="0">
                <a:latin typeface="Times New Roman" panose="02020603050405020304" pitchFamily="18" charset="0"/>
                <a:cs typeface="Times New Roman" panose="02020603050405020304" pitchFamily="18" charset="0"/>
              </a:rPr>
              <a:t>Brand hate</a:t>
            </a:r>
          </a:p>
        </p:txBody>
      </p:sp>
      <p:sp>
        <p:nvSpPr>
          <p:cNvPr id="6" name="TextBox 5">
            <a:extLst>
              <a:ext uri="{FF2B5EF4-FFF2-40B4-BE49-F238E27FC236}">
                <a16:creationId xmlns:a16="http://schemas.microsoft.com/office/drawing/2014/main" id="{1F561881-F390-A220-0C98-B80480DBA8E3}"/>
              </a:ext>
            </a:extLst>
          </p:cNvPr>
          <p:cNvSpPr txBox="1"/>
          <p:nvPr/>
        </p:nvSpPr>
        <p:spPr>
          <a:xfrm>
            <a:off x="149917" y="61132"/>
            <a:ext cx="1958820" cy="523220"/>
          </a:xfrm>
          <a:prstGeom prst="rect">
            <a:avLst/>
          </a:prstGeom>
          <a:noFill/>
        </p:spPr>
        <p:txBody>
          <a:bodyPr wrap="square" rtlCol="0">
            <a:spAutoFit/>
          </a:bodyPr>
          <a:lstStyle/>
          <a:p>
            <a:pPr algn="ctr"/>
            <a:r>
              <a:rPr lang="en-IN" sz="2800" dirty="0">
                <a:latin typeface="Times New Roman" panose="02020603050405020304" pitchFamily="18" charset="0"/>
                <a:cs typeface="Times New Roman" panose="02020603050405020304" pitchFamily="18" charset="0"/>
              </a:rPr>
              <a:t>Introduction</a:t>
            </a:r>
          </a:p>
        </p:txBody>
      </p:sp>
      <p:sp>
        <p:nvSpPr>
          <p:cNvPr id="12" name="TextBox 11">
            <a:extLst>
              <a:ext uri="{FF2B5EF4-FFF2-40B4-BE49-F238E27FC236}">
                <a16:creationId xmlns:a16="http://schemas.microsoft.com/office/drawing/2014/main" id="{A8B5819B-9FA0-2863-4F46-A017A1203FBF}"/>
              </a:ext>
            </a:extLst>
          </p:cNvPr>
          <p:cNvSpPr txBox="1"/>
          <p:nvPr/>
        </p:nvSpPr>
        <p:spPr>
          <a:xfrm>
            <a:off x="2070226" y="48358"/>
            <a:ext cx="2219418" cy="954107"/>
          </a:xfrm>
          <a:prstGeom prst="rect">
            <a:avLst/>
          </a:prstGeom>
          <a:noFill/>
        </p:spPr>
        <p:txBody>
          <a:bodyPr wrap="square" rtlCol="0">
            <a:spAutoFit/>
          </a:bodyPr>
          <a:lstStyle/>
          <a:p>
            <a:pPr algn="ctr"/>
            <a:r>
              <a:rPr lang="en-IN" sz="2800" dirty="0">
                <a:solidFill>
                  <a:schemeClr val="bg1">
                    <a:lumMod val="50000"/>
                  </a:schemeClr>
                </a:solidFill>
                <a:latin typeface="Times New Roman" panose="02020603050405020304" pitchFamily="18" charset="0"/>
                <a:cs typeface="Times New Roman" panose="02020603050405020304" pitchFamily="18" charset="0"/>
              </a:rPr>
              <a:t>Review of Literature</a:t>
            </a:r>
          </a:p>
        </p:txBody>
      </p:sp>
      <p:sp>
        <p:nvSpPr>
          <p:cNvPr id="13" name="TextBox 12">
            <a:extLst>
              <a:ext uri="{FF2B5EF4-FFF2-40B4-BE49-F238E27FC236}">
                <a16:creationId xmlns:a16="http://schemas.microsoft.com/office/drawing/2014/main" id="{8C166BB3-8941-2B3A-704F-B8B5F60C1B5B}"/>
              </a:ext>
            </a:extLst>
          </p:cNvPr>
          <p:cNvSpPr txBox="1"/>
          <p:nvPr/>
        </p:nvSpPr>
        <p:spPr>
          <a:xfrm>
            <a:off x="3998795" y="29648"/>
            <a:ext cx="2477296" cy="523220"/>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Hypotheses</a:t>
            </a:r>
          </a:p>
        </p:txBody>
      </p:sp>
      <p:sp>
        <p:nvSpPr>
          <p:cNvPr id="14" name="TextBox 13">
            <a:extLst>
              <a:ext uri="{FF2B5EF4-FFF2-40B4-BE49-F238E27FC236}">
                <a16:creationId xmlns:a16="http://schemas.microsoft.com/office/drawing/2014/main" id="{EF7D0115-72D6-5558-3C56-62D57363ECAF}"/>
              </a:ext>
            </a:extLst>
          </p:cNvPr>
          <p:cNvSpPr txBox="1"/>
          <p:nvPr/>
        </p:nvSpPr>
        <p:spPr>
          <a:xfrm>
            <a:off x="8161628" y="0"/>
            <a:ext cx="3200374" cy="954107"/>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Results &amp; Discussion</a:t>
            </a:r>
          </a:p>
        </p:txBody>
      </p:sp>
      <p:sp>
        <p:nvSpPr>
          <p:cNvPr id="16" name="TextBox 15">
            <a:extLst>
              <a:ext uri="{FF2B5EF4-FFF2-40B4-BE49-F238E27FC236}">
                <a16:creationId xmlns:a16="http://schemas.microsoft.com/office/drawing/2014/main" id="{2FAD66DC-5BB4-9AF9-5E1C-380DFA225CC7}"/>
              </a:ext>
            </a:extLst>
          </p:cNvPr>
          <p:cNvSpPr txBox="1"/>
          <p:nvPr/>
        </p:nvSpPr>
        <p:spPr>
          <a:xfrm>
            <a:off x="5975181" y="29648"/>
            <a:ext cx="3056021" cy="523220"/>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Methodology</a:t>
            </a:r>
          </a:p>
        </p:txBody>
      </p:sp>
    </p:spTree>
    <p:extLst>
      <p:ext uri="{BB962C8B-B14F-4D97-AF65-F5344CB8AC3E}">
        <p14:creationId xmlns:p14="http://schemas.microsoft.com/office/powerpoint/2010/main" val="3823882970"/>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61F58B4C-1CB8-46D7-852C-5D42FA9F611B}"/>
              </a:ext>
            </a:extLst>
          </p:cNvPr>
          <p:cNvSpPr>
            <a:spLocks noGrp="1"/>
          </p:cNvSpPr>
          <p:nvPr>
            <p:ph idx="1"/>
          </p:nvPr>
        </p:nvSpPr>
        <p:spPr>
          <a:xfrm>
            <a:off x="223424" y="1949117"/>
            <a:ext cx="7272250" cy="4407234"/>
          </a:xfrm>
        </p:spPr>
        <p:txBody>
          <a:bodyPr>
            <a:normAutofit fontScale="70000" lnSpcReduction="20000"/>
          </a:bodyPr>
          <a:lstStyle/>
          <a:p>
            <a:pPr algn="just"/>
            <a:r>
              <a:rPr lang="en-US" sz="2400" dirty="0">
                <a:effectLst/>
                <a:latin typeface="Times New Roman" panose="02020603050405020304" pitchFamily="18" charset="0"/>
                <a:ea typeface="Calibri" panose="020F0502020204030204" pitchFamily="34" charset="0"/>
                <a:cs typeface="Times New Roman" panose="02020603050405020304" pitchFamily="18" charset="0"/>
              </a:rPr>
              <a:t>Brand personality has been studied for many years, in which Aaker’s (1997) seminal work is one of the first empirical research. She defines brand personality as “the set of human characteristics associated with a brand” and the brand’s ability to take on a personality or traits to relate to consumers as if they were a person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Azoulay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Kapferer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2003;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Maehle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et al. 2011).</a:t>
            </a:r>
          </a:p>
          <a:p>
            <a:pPr algn="just"/>
            <a:r>
              <a:rPr lang="en-US" sz="2400" dirty="0">
                <a:effectLst/>
                <a:latin typeface="Times New Roman" panose="02020603050405020304" pitchFamily="18" charset="0"/>
                <a:ea typeface="Calibri" panose="020F0502020204030204" pitchFamily="34" charset="0"/>
                <a:cs typeface="Times New Roman" panose="02020603050405020304" pitchFamily="18" charset="0"/>
              </a:rPr>
              <a:t>However, all the five dimensions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Sincerity, Excitement, Competence, Sophistication, Ruggedness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may not have similar effect on brand related variables and will depend on specific dimensions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Eisend</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et al., 2013).</a:t>
            </a:r>
          </a:p>
          <a:p>
            <a:pPr algn="just"/>
            <a:r>
              <a:rPr lang="en-US" sz="2400" dirty="0">
                <a:latin typeface="Times New Roman" panose="02020603050405020304" pitchFamily="18" charset="0"/>
                <a:ea typeface="Calibri" panose="020F0502020204030204" pitchFamily="34" charset="0"/>
                <a:cs typeface="Times New Roman" panose="02020603050405020304" pitchFamily="18" charset="0"/>
              </a:rPr>
              <a:t>For example, numerous studies have focused only on the dimensions of </a:t>
            </a:r>
            <a:r>
              <a:rPr lang="en-US" sz="2400" b="1" dirty="0">
                <a:latin typeface="Times New Roman" panose="02020603050405020304" pitchFamily="18" charset="0"/>
                <a:ea typeface="Calibri" panose="020F0502020204030204" pitchFamily="34" charset="0"/>
                <a:cs typeface="Times New Roman" panose="02020603050405020304" pitchFamily="18" charset="0"/>
              </a:rPr>
              <a:t>sincerity</a:t>
            </a:r>
            <a:r>
              <a:rPr lang="en-US" sz="2400" dirty="0">
                <a:latin typeface="Times New Roman" panose="02020603050405020304" pitchFamily="18" charset="0"/>
                <a:ea typeface="Calibri" panose="020F0502020204030204" pitchFamily="34" charset="0"/>
                <a:cs typeface="Times New Roman" panose="02020603050405020304" pitchFamily="18" charset="0"/>
              </a:rPr>
              <a:t> and </a:t>
            </a:r>
            <a:r>
              <a:rPr lang="en-US" sz="2400" b="1" dirty="0">
                <a:latin typeface="Times New Roman" panose="02020603050405020304" pitchFamily="18" charset="0"/>
                <a:ea typeface="Calibri" panose="020F0502020204030204" pitchFamily="34" charset="0"/>
                <a:cs typeface="Times New Roman" panose="02020603050405020304" pitchFamily="18" charset="0"/>
              </a:rPr>
              <a:t>excitement</a:t>
            </a:r>
            <a:r>
              <a:rPr lang="en-US" sz="2400" dirty="0">
                <a:latin typeface="Times New Roman" panose="02020603050405020304" pitchFamily="18" charset="0"/>
                <a:ea typeface="Calibri" panose="020F0502020204030204" pitchFamily="34" charset="0"/>
                <a:cs typeface="Times New Roman" panose="02020603050405020304" pitchFamily="18" charset="0"/>
              </a:rPr>
              <a:t> out of these five dimensions y (e.g., Aaker et al., 2001;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Hosany</a:t>
            </a:r>
            <a:r>
              <a:rPr lang="en-US" sz="2400" dirty="0">
                <a:latin typeface="Times New Roman" panose="02020603050405020304" pitchFamily="18" charset="0"/>
                <a:ea typeface="Calibri" panose="020F0502020204030204" pitchFamily="34" charset="0"/>
                <a:cs typeface="Times New Roman" panose="02020603050405020304" pitchFamily="18" charset="0"/>
              </a:rPr>
              <a:t> et al., 2006; </a:t>
            </a:r>
            <a:r>
              <a:rPr lang="en-US" sz="2400" dirty="0" err="1">
                <a:latin typeface="Times New Roman" panose="02020603050405020304" pitchFamily="18" charset="0"/>
                <a:ea typeface="Calibri" panose="020F0502020204030204" pitchFamily="34" charset="0"/>
                <a:cs typeface="Times New Roman" panose="02020603050405020304" pitchFamily="18" charset="0"/>
              </a:rPr>
              <a:t>Ivens</a:t>
            </a:r>
            <a:r>
              <a:rPr lang="en-US" sz="2400" dirty="0">
                <a:latin typeface="Times New Roman" panose="02020603050405020304" pitchFamily="18" charset="0"/>
                <a:ea typeface="Calibri" panose="020F0502020204030204" pitchFamily="34" charset="0"/>
                <a:cs typeface="Times New Roman" panose="02020603050405020304" pitchFamily="18" charset="0"/>
              </a:rPr>
              <a:t> &amp;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Valta</a:t>
            </a:r>
            <a:r>
              <a:rPr lang="en-US" sz="2400" dirty="0">
                <a:latin typeface="Times New Roman" panose="02020603050405020304" pitchFamily="18" charset="0"/>
                <a:ea typeface="Calibri" panose="020F0502020204030204" pitchFamily="34" charset="0"/>
                <a:cs typeface="Times New Roman" panose="02020603050405020304" pitchFamily="18" charset="0"/>
              </a:rPr>
              <a:t>, 2012; Sung et al., 2015).</a:t>
            </a:r>
          </a:p>
          <a:p>
            <a:pPr algn="just"/>
            <a:r>
              <a:rPr lang="en-US" sz="2400" dirty="0">
                <a:latin typeface="Times New Roman" panose="02020603050405020304" pitchFamily="18" charset="0"/>
                <a:ea typeface="Calibri" panose="020F0502020204030204" pitchFamily="34" charset="0"/>
                <a:cs typeface="Times New Roman" panose="02020603050405020304" pitchFamily="18" charset="0"/>
              </a:rPr>
              <a:t>These two dimensions capture much of the variance in brand personality ratings (Aaker, 1997) and has been validated as predictors of </a:t>
            </a:r>
            <a:r>
              <a:rPr lang="en-US" sz="2400" b="1" dirty="0">
                <a:latin typeface="Times New Roman" panose="02020603050405020304" pitchFamily="18" charset="0"/>
                <a:ea typeface="Calibri" panose="020F0502020204030204" pitchFamily="34" charset="0"/>
                <a:cs typeface="Times New Roman" panose="02020603050405020304" pitchFamily="18" charset="0"/>
              </a:rPr>
              <a:t>enhanced relationship </a:t>
            </a:r>
            <a:r>
              <a:rPr lang="en-US" sz="2400" dirty="0">
                <a:latin typeface="Times New Roman" panose="02020603050405020304" pitchFamily="18" charset="0"/>
                <a:ea typeface="Calibri" panose="020F0502020204030204" pitchFamily="34" charset="0"/>
                <a:cs typeface="Times New Roman" panose="02020603050405020304" pitchFamily="18" charset="0"/>
              </a:rPr>
              <a:t>(Aaker 2004; Roy et al., 2016).</a:t>
            </a:r>
          </a:p>
          <a:p>
            <a:pPr algn="just"/>
            <a:r>
              <a:rPr lang="en-US" sz="2400" dirty="0" err="1">
                <a:latin typeface="Times New Roman" panose="02020603050405020304" pitchFamily="18" charset="0"/>
                <a:ea typeface="Calibri" panose="020F0502020204030204" pitchFamily="34" charset="0"/>
                <a:cs typeface="Times New Roman" panose="02020603050405020304" pitchFamily="18" charset="0"/>
              </a:rPr>
              <a:t>Geuens</a:t>
            </a:r>
            <a:r>
              <a:rPr lang="en-US" sz="2400" dirty="0">
                <a:latin typeface="Times New Roman" panose="02020603050405020304" pitchFamily="18" charset="0"/>
                <a:ea typeface="Calibri" panose="020F0502020204030204" pitchFamily="34" charset="0"/>
                <a:cs typeface="Times New Roman" panose="02020603050405020304" pitchFamily="18" charset="0"/>
              </a:rPr>
              <a:t> et al. (2009) proposed a scale with higher affinity with Big Five model compared to Aaker’s scale </a:t>
            </a:r>
            <a:r>
              <a:rPr lang="it-IT" sz="2400" dirty="0">
                <a:latin typeface="Times New Roman" panose="02020603050405020304" pitchFamily="18" charset="0"/>
                <a:ea typeface="Calibri" panose="020F0502020204030204" pitchFamily="34" charset="0"/>
                <a:cs typeface="Times New Roman" panose="02020603050405020304" pitchFamily="18" charset="0"/>
              </a:rPr>
              <a:t> (Alpatova and Dall’Olmo Riley, 2011)</a:t>
            </a:r>
          </a:p>
          <a:p>
            <a:pPr algn="just"/>
            <a:r>
              <a:rPr lang="en-US" sz="2400" dirty="0">
                <a:latin typeface="Times New Roman" panose="02020603050405020304" pitchFamily="18" charset="0"/>
                <a:ea typeface="Calibri" panose="020F0502020204030204" pitchFamily="34" charset="0"/>
                <a:cs typeface="Times New Roman" panose="02020603050405020304" pitchFamily="18" charset="0"/>
              </a:rPr>
              <a:t> We have considered two most relevant dimensions of responsibility and activity </a:t>
            </a:r>
            <a:r>
              <a:rPr lang="da-DK" sz="2400" dirty="0">
                <a:latin typeface="Times New Roman" panose="02020603050405020304" pitchFamily="18" charset="0"/>
                <a:ea typeface="Calibri" panose="020F0502020204030204" pitchFamily="34" charset="0"/>
                <a:cs typeface="Times New Roman" panose="02020603050405020304" pitchFamily="18" charset="0"/>
              </a:rPr>
              <a:t>(Clemenz et al., 2012; Gordon et al., 2016; Sebastian et al., 2017) </a:t>
            </a:r>
            <a:r>
              <a:rPr lang="en-US" sz="2400" dirty="0">
                <a:latin typeface="Times New Roman" panose="02020603050405020304" pitchFamily="18" charset="0"/>
                <a:ea typeface="Calibri" panose="020F0502020204030204" pitchFamily="34" charset="0"/>
                <a:cs typeface="Times New Roman" panose="02020603050405020304" pitchFamily="18" charset="0"/>
              </a:rPr>
              <a:t>from the scale. </a:t>
            </a:r>
          </a:p>
          <a:p>
            <a:pPr algn="just"/>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Date Placeholder 1">
            <a:extLst>
              <a:ext uri="{FF2B5EF4-FFF2-40B4-BE49-F238E27FC236}">
                <a16:creationId xmlns:a16="http://schemas.microsoft.com/office/drawing/2014/main" id="{A6E2E440-08A1-4498-BA83-15FF4F1D33EE}"/>
              </a:ext>
            </a:extLst>
          </p:cNvPr>
          <p:cNvSpPr>
            <a:spLocks noGrp="1"/>
          </p:cNvSpPr>
          <p:nvPr>
            <p:ph type="dt" sz="half" idx="10"/>
          </p:nvPr>
        </p:nvSpPr>
        <p:spPr/>
        <p:txBody>
          <a:bodyPr/>
          <a:lstStyle/>
          <a:p>
            <a:fld id="{4FEEB93C-B247-4743-B691-10648E16FCAA}" type="datetime1">
              <a:rPr lang="en-IN" smtClean="0"/>
              <a:t>13-10-2022</a:t>
            </a:fld>
            <a:endParaRPr lang="en-IN"/>
          </a:p>
        </p:txBody>
      </p:sp>
      <p:sp>
        <p:nvSpPr>
          <p:cNvPr id="3" name="Slide Number Placeholder 2">
            <a:extLst>
              <a:ext uri="{FF2B5EF4-FFF2-40B4-BE49-F238E27FC236}">
                <a16:creationId xmlns:a16="http://schemas.microsoft.com/office/drawing/2014/main" id="{079634B8-B4FA-4CE8-B6CB-7B3E42291914}"/>
              </a:ext>
            </a:extLst>
          </p:cNvPr>
          <p:cNvSpPr>
            <a:spLocks noGrp="1"/>
          </p:cNvSpPr>
          <p:nvPr>
            <p:ph type="sldNum" sz="quarter" idx="12"/>
          </p:nvPr>
        </p:nvSpPr>
        <p:spPr/>
        <p:txBody>
          <a:bodyPr/>
          <a:lstStyle/>
          <a:p>
            <a:fld id="{E7D7203A-296F-4D08-8BC0-222B5A1921C2}" type="slidenum">
              <a:rPr lang="en-IN" smtClean="0"/>
              <a:t>4</a:t>
            </a:fld>
            <a:endParaRPr lang="en-IN"/>
          </a:p>
        </p:txBody>
      </p:sp>
      <p:pic>
        <p:nvPicPr>
          <p:cNvPr id="10" name="Picture 9" descr="A picture containing text, clipart&#10;&#10;Description automatically generated">
            <a:extLst>
              <a:ext uri="{FF2B5EF4-FFF2-40B4-BE49-F238E27FC236}">
                <a16:creationId xmlns:a16="http://schemas.microsoft.com/office/drawing/2014/main" id="{BC0BC941-00E9-4CF5-A78E-390B0E06E7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12109" y="133135"/>
            <a:ext cx="890455" cy="902434"/>
          </a:xfrm>
          <a:prstGeom prst="rect">
            <a:avLst/>
          </a:prstGeom>
        </p:spPr>
      </p:pic>
      <p:sp>
        <p:nvSpPr>
          <p:cNvPr id="11" name="TextBox 10">
            <a:extLst>
              <a:ext uri="{FF2B5EF4-FFF2-40B4-BE49-F238E27FC236}">
                <a16:creationId xmlns:a16="http://schemas.microsoft.com/office/drawing/2014/main" id="{660663C0-78ED-45DA-89D3-33ED99673044}"/>
              </a:ext>
            </a:extLst>
          </p:cNvPr>
          <p:cNvSpPr txBox="1"/>
          <p:nvPr/>
        </p:nvSpPr>
        <p:spPr>
          <a:xfrm>
            <a:off x="223423" y="1382593"/>
            <a:ext cx="11130376" cy="523220"/>
          </a:xfrm>
          <a:prstGeom prst="rect">
            <a:avLst/>
          </a:prstGeom>
          <a:noFill/>
        </p:spPr>
        <p:txBody>
          <a:bodyPr wrap="square" rtlCol="0">
            <a:spAutoFit/>
          </a:bodyPr>
          <a:lstStyle/>
          <a:p>
            <a:pPr algn="ctr"/>
            <a:r>
              <a:rPr lang="en-IN" sz="2800" b="1" dirty="0">
                <a:latin typeface="Times New Roman" panose="02020603050405020304" pitchFamily="18" charset="0"/>
                <a:cs typeface="Times New Roman" panose="02020603050405020304" pitchFamily="18" charset="0"/>
              </a:rPr>
              <a:t>Brand personality</a:t>
            </a:r>
          </a:p>
        </p:txBody>
      </p:sp>
      <p:pic>
        <p:nvPicPr>
          <p:cNvPr id="12" name="Picture 11" descr="Diagram&#10;&#10;Description automatically generated">
            <a:extLst>
              <a:ext uri="{FF2B5EF4-FFF2-40B4-BE49-F238E27FC236}">
                <a16:creationId xmlns:a16="http://schemas.microsoft.com/office/drawing/2014/main" id="{6A4842F8-74C0-7E3B-E124-52219D9D34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5674" y="2395537"/>
            <a:ext cx="4472902" cy="2826168"/>
          </a:xfrm>
          <a:prstGeom prst="rect">
            <a:avLst/>
          </a:prstGeom>
        </p:spPr>
      </p:pic>
      <p:sp>
        <p:nvSpPr>
          <p:cNvPr id="13" name="TextBox 12">
            <a:extLst>
              <a:ext uri="{FF2B5EF4-FFF2-40B4-BE49-F238E27FC236}">
                <a16:creationId xmlns:a16="http://schemas.microsoft.com/office/drawing/2014/main" id="{50EECAF6-95B8-FE66-3F7A-A3732740E2C1}"/>
              </a:ext>
            </a:extLst>
          </p:cNvPr>
          <p:cNvSpPr txBox="1"/>
          <p:nvPr/>
        </p:nvSpPr>
        <p:spPr>
          <a:xfrm>
            <a:off x="149917" y="61132"/>
            <a:ext cx="1958820" cy="523220"/>
          </a:xfrm>
          <a:prstGeom prst="rect">
            <a:avLst/>
          </a:prstGeom>
          <a:noFill/>
        </p:spPr>
        <p:txBody>
          <a:bodyPr wrap="square" rtlCol="0">
            <a:spAutoFit/>
          </a:bodyPr>
          <a:lstStyle/>
          <a:p>
            <a:pPr algn="ctr"/>
            <a:r>
              <a:rPr lang="en-IN" sz="2800" dirty="0">
                <a:solidFill>
                  <a:schemeClr val="bg1">
                    <a:lumMod val="50000"/>
                  </a:schemeClr>
                </a:solidFill>
                <a:latin typeface="Times New Roman" panose="02020603050405020304" pitchFamily="18" charset="0"/>
                <a:cs typeface="Times New Roman" panose="02020603050405020304" pitchFamily="18" charset="0"/>
              </a:rPr>
              <a:t>Introduction</a:t>
            </a:r>
          </a:p>
        </p:txBody>
      </p:sp>
      <p:sp>
        <p:nvSpPr>
          <p:cNvPr id="14" name="TextBox 13">
            <a:extLst>
              <a:ext uri="{FF2B5EF4-FFF2-40B4-BE49-F238E27FC236}">
                <a16:creationId xmlns:a16="http://schemas.microsoft.com/office/drawing/2014/main" id="{E1061493-A5AE-494D-CF1C-1D227068C1D1}"/>
              </a:ext>
            </a:extLst>
          </p:cNvPr>
          <p:cNvSpPr txBox="1"/>
          <p:nvPr/>
        </p:nvSpPr>
        <p:spPr>
          <a:xfrm>
            <a:off x="2070226" y="48358"/>
            <a:ext cx="2219418" cy="954107"/>
          </a:xfrm>
          <a:prstGeom prst="rect">
            <a:avLst/>
          </a:prstGeom>
          <a:noFill/>
        </p:spPr>
        <p:txBody>
          <a:bodyPr wrap="square" rtlCol="0">
            <a:spAutoFit/>
          </a:bodyPr>
          <a:lstStyle/>
          <a:p>
            <a:pPr algn="ctr"/>
            <a:r>
              <a:rPr lang="en-IN" sz="2800" dirty="0">
                <a:latin typeface="Times New Roman" panose="02020603050405020304" pitchFamily="18" charset="0"/>
                <a:cs typeface="Times New Roman" panose="02020603050405020304" pitchFamily="18" charset="0"/>
              </a:rPr>
              <a:t>Review of Literature</a:t>
            </a:r>
          </a:p>
        </p:txBody>
      </p:sp>
      <p:sp>
        <p:nvSpPr>
          <p:cNvPr id="16" name="TextBox 15">
            <a:extLst>
              <a:ext uri="{FF2B5EF4-FFF2-40B4-BE49-F238E27FC236}">
                <a16:creationId xmlns:a16="http://schemas.microsoft.com/office/drawing/2014/main" id="{84056854-4724-562D-D576-3CE3E7309EC2}"/>
              </a:ext>
            </a:extLst>
          </p:cNvPr>
          <p:cNvSpPr txBox="1"/>
          <p:nvPr/>
        </p:nvSpPr>
        <p:spPr>
          <a:xfrm>
            <a:off x="3998795" y="29648"/>
            <a:ext cx="2477296" cy="523220"/>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Hypotheses</a:t>
            </a:r>
          </a:p>
        </p:txBody>
      </p:sp>
      <p:sp>
        <p:nvSpPr>
          <p:cNvPr id="17" name="TextBox 16">
            <a:extLst>
              <a:ext uri="{FF2B5EF4-FFF2-40B4-BE49-F238E27FC236}">
                <a16:creationId xmlns:a16="http://schemas.microsoft.com/office/drawing/2014/main" id="{F0E04C1B-EFC7-887B-2A1F-9B691575E3DD}"/>
              </a:ext>
            </a:extLst>
          </p:cNvPr>
          <p:cNvSpPr txBox="1"/>
          <p:nvPr/>
        </p:nvSpPr>
        <p:spPr>
          <a:xfrm>
            <a:off x="8161628" y="0"/>
            <a:ext cx="3200374" cy="954107"/>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Results &amp; Discussion</a:t>
            </a:r>
          </a:p>
        </p:txBody>
      </p:sp>
      <p:sp>
        <p:nvSpPr>
          <p:cNvPr id="18" name="TextBox 17">
            <a:extLst>
              <a:ext uri="{FF2B5EF4-FFF2-40B4-BE49-F238E27FC236}">
                <a16:creationId xmlns:a16="http://schemas.microsoft.com/office/drawing/2014/main" id="{3E3B9EC4-A006-69C5-8013-F2CDB4D039E3}"/>
              </a:ext>
            </a:extLst>
          </p:cNvPr>
          <p:cNvSpPr txBox="1"/>
          <p:nvPr/>
        </p:nvSpPr>
        <p:spPr>
          <a:xfrm>
            <a:off x="5975181" y="29648"/>
            <a:ext cx="3056021" cy="523220"/>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Methodology</a:t>
            </a:r>
          </a:p>
        </p:txBody>
      </p:sp>
    </p:spTree>
    <p:extLst>
      <p:ext uri="{BB962C8B-B14F-4D97-AF65-F5344CB8AC3E}">
        <p14:creationId xmlns:p14="http://schemas.microsoft.com/office/powerpoint/2010/main" val="2904540283"/>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61F58B4C-1CB8-46D7-852C-5D42FA9F611B}"/>
              </a:ext>
            </a:extLst>
          </p:cNvPr>
          <p:cNvSpPr>
            <a:spLocks noGrp="1"/>
          </p:cNvSpPr>
          <p:nvPr>
            <p:ph idx="1"/>
          </p:nvPr>
        </p:nvSpPr>
        <p:spPr>
          <a:xfrm>
            <a:off x="223424" y="1949117"/>
            <a:ext cx="11627200" cy="2238836"/>
          </a:xfrm>
        </p:spPr>
        <p:txBody>
          <a:bodyPr>
            <a:normAutofit fontScale="85000" lnSpcReduction="20000"/>
          </a:bodyPr>
          <a:lstStyle/>
          <a:p>
            <a:pPr algn="just"/>
            <a:r>
              <a:rPr lang="en-US" sz="2400" dirty="0">
                <a:effectLst/>
                <a:latin typeface="Times New Roman" panose="02020603050405020304" pitchFamily="18" charset="0"/>
                <a:ea typeface="Calibri" panose="020F0502020204030204" pitchFamily="34" charset="0"/>
                <a:cs typeface="Times New Roman" panose="02020603050405020304" pitchFamily="18" charset="0"/>
              </a:rPr>
              <a:t>Brand hate is the strongest negative emotion towards a brand that a consumer can experience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Fetscherin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&amp;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Raghabendra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2021). </a:t>
            </a:r>
          </a:p>
          <a:p>
            <a:pPr algn="just"/>
            <a:r>
              <a:rPr lang="en-US" sz="2400" dirty="0">
                <a:latin typeface="Times New Roman" panose="02020603050405020304" pitchFamily="18" charset="0"/>
                <a:ea typeface="Calibri" panose="020F0502020204030204" pitchFamily="34" charset="0"/>
                <a:cs typeface="Times New Roman" panose="02020603050405020304" pitchFamily="18" charset="0"/>
              </a:rPr>
              <a:t>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esearchers have explored both unidimensional (e.g.,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Hegner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et al., 2017) as well as multidimensional (e.g.,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Kähr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et al., 2016, Romani et al., 2015) nature of brand hate. </a:t>
            </a:r>
          </a:p>
          <a:p>
            <a:pPr algn="just"/>
            <a:r>
              <a:rPr lang="en-US" sz="2400" dirty="0">
                <a:effectLst/>
                <a:latin typeface="Times New Roman" panose="02020603050405020304" pitchFamily="18" charset="0"/>
                <a:ea typeface="Calibri" panose="020F0502020204030204" pitchFamily="34" charset="0"/>
                <a:cs typeface="Times New Roman" panose="02020603050405020304" pitchFamily="18" charset="0"/>
              </a:rPr>
              <a:t>While the unidimensional conceptualizations define brand hate as a simple emotional construct or a relationship, the multidimensional conceptualizations consider brand hate as a complex emotion that is an amalgamation of other primary and secondary emotions. </a:t>
            </a:r>
          </a:p>
          <a:p>
            <a:pPr algn="just"/>
            <a:r>
              <a:rPr lang="en-US" sz="2400" dirty="0">
                <a:effectLst/>
                <a:latin typeface="Times New Roman" panose="02020603050405020304" pitchFamily="18" charset="0"/>
                <a:ea typeface="Calibri" panose="020F0502020204030204" pitchFamily="34" charset="0"/>
                <a:cs typeface="Times New Roman" panose="02020603050405020304" pitchFamily="18" charset="0"/>
              </a:rPr>
              <a:t>For this study, we have utilized multidimensional conceptualization of brand hate. </a:t>
            </a:r>
          </a:p>
          <a:p>
            <a:pPr algn="just"/>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Date Placeholder 1">
            <a:extLst>
              <a:ext uri="{FF2B5EF4-FFF2-40B4-BE49-F238E27FC236}">
                <a16:creationId xmlns:a16="http://schemas.microsoft.com/office/drawing/2014/main" id="{A6E2E440-08A1-4498-BA83-15FF4F1D33EE}"/>
              </a:ext>
            </a:extLst>
          </p:cNvPr>
          <p:cNvSpPr>
            <a:spLocks noGrp="1"/>
          </p:cNvSpPr>
          <p:nvPr>
            <p:ph type="dt" sz="half" idx="10"/>
          </p:nvPr>
        </p:nvSpPr>
        <p:spPr/>
        <p:txBody>
          <a:bodyPr/>
          <a:lstStyle/>
          <a:p>
            <a:fld id="{4FEEB93C-B247-4743-B691-10648E16FCAA}" type="datetime1">
              <a:rPr lang="en-IN" smtClean="0"/>
              <a:t>13-10-2022</a:t>
            </a:fld>
            <a:endParaRPr lang="en-IN"/>
          </a:p>
        </p:txBody>
      </p:sp>
      <p:sp>
        <p:nvSpPr>
          <p:cNvPr id="3" name="Slide Number Placeholder 2">
            <a:extLst>
              <a:ext uri="{FF2B5EF4-FFF2-40B4-BE49-F238E27FC236}">
                <a16:creationId xmlns:a16="http://schemas.microsoft.com/office/drawing/2014/main" id="{079634B8-B4FA-4CE8-B6CB-7B3E42291914}"/>
              </a:ext>
            </a:extLst>
          </p:cNvPr>
          <p:cNvSpPr>
            <a:spLocks noGrp="1"/>
          </p:cNvSpPr>
          <p:nvPr>
            <p:ph type="sldNum" sz="quarter" idx="12"/>
          </p:nvPr>
        </p:nvSpPr>
        <p:spPr/>
        <p:txBody>
          <a:bodyPr/>
          <a:lstStyle/>
          <a:p>
            <a:fld id="{E7D7203A-296F-4D08-8BC0-222B5A1921C2}" type="slidenum">
              <a:rPr lang="en-IN" smtClean="0"/>
              <a:t>5</a:t>
            </a:fld>
            <a:endParaRPr lang="en-IN"/>
          </a:p>
        </p:txBody>
      </p:sp>
      <p:pic>
        <p:nvPicPr>
          <p:cNvPr id="10" name="Picture 9" descr="A picture containing text, clipart&#10;&#10;Description automatically generated">
            <a:extLst>
              <a:ext uri="{FF2B5EF4-FFF2-40B4-BE49-F238E27FC236}">
                <a16:creationId xmlns:a16="http://schemas.microsoft.com/office/drawing/2014/main" id="{BC0BC941-00E9-4CF5-A78E-390B0E06E7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12109" y="133135"/>
            <a:ext cx="890455" cy="902434"/>
          </a:xfrm>
          <a:prstGeom prst="rect">
            <a:avLst/>
          </a:prstGeom>
        </p:spPr>
      </p:pic>
      <p:sp>
        <p:nvSpPr>
          <p:cNvPr id="11" name="TextBox 10">
            <a:extLst>
              <a:ext uri="{FF2B5EF4-FFF2-40B4-BE49-F238E27FC236}">
                <a16:creationId xmlns:a16="http://schemas.microsoft.com/office/drawing/2014/main" id="{660663C0-78ED-45DA-89D3-33ED99673044}"/>
              </a:ext>
            </a:extLst>
          </p:cNvPr>
          <p:cNvSpPr txBox="1"/>
          <p:nvPr/>
        </p:nvSpPr>
        <p:spPr>
          <a:xfrm>
            <a:off x="223423" y="1382593"/>
            <a:ext cx="11130376" cy="523220"/>
          </a:xfrm>
          <a:prstGeom prst="rect">
            <a:avLst/>
          </a:prstGeom>
          <a:noFill/>
        </p:spPr>
        <p:txBody>
          <a:bodyPr wrap="square" rtlCol="0">
            <a:spAutoFit/>
          </a:bodyPr>
          <a:lstStyle/>
          <a:p>
            <a:pPr algn="ctr"/>
            <a:r>
              <a:rPr lang="en-IN" sz="2800" b="1" dirty="0">
                <a:latin typeface="Times New Roman" panose="02020603050405020304" pitchFamily="18" charset="0"/>
                <a:cs typeface="Times New Roman" panose="02020603050405020304" pitchFamily="18" charset="0"/>
              </a:rPr>
              <a:t>Brand hate</a:t>
            </a:r>
          </a:p>
        </p:txBody>
      </p:sp>
      <p:pic>
        <p:nvPicPr>
          <p:cNvPr id="6" name="Picture 5" descr="Diagram&#10;&#10;Description automatically generated">
            <a:extLst>
              <a:ext uri="{FF2B5EF4-FFF2-40B4-BE49-F238E27FC236}">
                <a16:creationId xmlns:a16="http://schemas.microsoft.com/office/drawing/2014/main" id="{22094107-AC36-3289-DD81-BF45E54A084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82213" y="4117514"/>
            <a:ext cx="9427574" cy="2238836"/>
          </a:xfrm>
          <a:prstGeom prst="rect">
            <a:avLst/>
          </a:prstGeom>
          <a:noFill/>
          <a:ln>
            <a:noFill/>
          </a:ln>
        </p:spPr>
      </p:pic>
      <p:sp>
        <p:nvSpPr>
          <p:cNvPr id="12" name="TextBox 11">
            <a:extLst>
              <a:ext uri="{FF2B5EF4-FFF2-40B4-BE49-F238E27FC236}">
                <a16:creationId xmlns:a16="http://schemas.microsoft.com/office/drawing/2014/main" id="{71C01207-9A4A-5AFF-C1F1-71967212909A}"/>
              </a:ext>
            </a:extLst>
          </p:cNvPr>
          <p:cNvSpPr txBox="1"/>
          <p:nvPr/>
        </p:nvSpPr>
        <p:spPr>
          <a:xfrm>
            <a:off x="149917" y="61132"/>
            <a:ext cx="1958820" cy="523220"/>
          </a:xfrm>
          <a:prstGeom prst="rect">
            <a:avLst/>
          </a:prstGeom>
          <a:noFill/>
        </p:spPr>
        <p:txBody>
          <a:bodyPr wrap="square" rtlCol="0">
            <a:spAutoFit/>
          </a:bodyPr>
          <a:lstStyle/>
          <a:p>
            <a:pPr algn="ctr"/>
            <a:r>
              <a:rPr lang="en-IN" sz="2800" dirty="0">
                <a:solidFill>
                  <a:schemeClr val="bg1">
                    <a:lumMod val="50000"/>
                  </a:schemeClr>
                </a:solidFill>
                <a:latin typeface="Times New Roman" panose="02020603050405020304" pitchFamily="18" charset="0"/>
                <a:cs typeface="Times New Roman" panose="02020603050405020304" pitchFamily="18" charset="0"/>
              </a:rPr>
              <a:t>Introduction</a:t>
            </a:r>
          </a:p>
        </p:txBody>
      </p:sp>
      <p:sp>
        <p:nvSpPr>
          <p:cNvPr id="13" name="TextBox 12">
            <a:extLst>
              <a:ext uri="{FF2B5EF4-FFF2-40B4-BE49-F238E27FC236}">
                <a16:creationId xmlns:a16="http://schemas.microsoft.com/office/drawing/2014/main" id="{AFFFB640-26AD-A6FD-6807-9341A3E9415C}"/>
              </a:ext>
            </a:extLst>
          </p:cNvPr>
          <p:cNvSpPr txBox="1"/>
          <p:nvPr/>
        </p:nvSpPr>
        <p:spPr>
          <a:xfrm>
            <a:off x="2070226" y="48358"/>
            <a:ext cx="2219418" cy="954107"/>
          </a:xfrm>
          <a:prstGeom prst="rect">
            <a:avLst/>
          </a:prstGeom>
          <a:noFill/>
        </p:spPr>
        <p:txBody>
          <a:bodyPr wrap="square" rtlCol="0">
            <a:spAutoFit/>
          </a:bodyPr>
          <a:lstStyle/>
          <a:p>
            <a:pPr algn="ctr"/>
            <a:r>
              <a:rPr lang="en-IN" sz="2800" dirty="0">
                <a:latin typeface="Times New Roman" panose="02020603050405020304" pitchFamily="18" charset="0"/>
                <a:cs typeface="Times New Roman" panose="02020603050405020304" pitchFamily="18" charset="0"/>
              </a:rPr>
              <a:t>Review of Literature</a:t>
            </a:r>
          </a:p>
        </p:txBody>
      </p:sp>
      <p:sp>
        <p:nvSpPr>
          <p:cNvPr id="14" name="TextBox 13">
            <a:extLst>
              <a:ext uri="{FF2B5EF4-FFF2-40B4-BE49-F238E27FC236}">
                <a16:creationId xmlns:a16="http://schemas.microsoft.com/office/drawing/2014/main" id="{E64BEE5A-A718-6C6B-5B25-FD237E544D5B}"/>
              </a:ext>
            </a:extLst>
          </p:cNvPr>
          <p:cNvSpPr txBox="1"/>
          <p:nvPr/>
        </p:nvSpPr>
        <p:spPr>
          <a:xfrm>
            <a:off x="3998795" y="29648"/>
            <a:ext cx="2477296" cy="523220"/>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Hypotheses</a:t>
            </a:r>
          </a:p>
        </p:txBody>
      </p:sp>
      <p:sp>
        <p:nvSpPr>
          <p:cNvPr id="16" name="TextBox 15">
            <a:extLst>
              <a:ext uri="{FF2B5EF4-FFF2-40B4-BE49-F238E27FC236}">
                <a16:creationId xmlns:a16="http://schemas.microsoft.com/office/drawing/2014/main" id="{8A7A49E7-9E7D-D065-5F46-81D2B0E34754}"/>
              </a:ext>
            </a:extLst>
          </p:cNvPr>
          <p:cNvSpPr txBox="1"/>
          <p:nvPr/>
        </p:nvSpPr>
        <p:spPr>
          <a:xfrm>
            <a:off x="8161628" y="0"/>
            <a:ext cx="3200374" cy="954107"/>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Results &amp; Discussion</a:t>
            </a:r>
          </a:p>
        </p:txBody>
      </p:sp>
      <p:sp>
        <p:nvSpPr>
          <p:cNvPr id="17" name="TextBox 16">
            <a:extLst>
              <a:ext uri="{FF2B5EF4-FFF2-40B4-BE49-F238E27FC236}">
                <a16:creationId xmlns:a16="http://schemas.microsoft.com/office/drawing/2014/main" id="{58D57596-C36C-1BD7-B234-5748463A3C53}"/>
              </a:ext>
            </a:extLst>
          </p:cNvPr>
          <p:cNvSpPr txBox="1"/>
          <p:nvPr/>
        </p:nvSpPr>
        <p:spPr>
          <a:xfrm>
            <a:off x="5975181" y="29648"/>
            <a:ext cx="3056021" cy="523220"/>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Methodology</a:t>
            </a:r>
          </a:p>
        </p:txBody>
      </p:sp>
    </p:spTree>
    <p:extLst>
      <p:ext uri="{BB962C8B-B14F-4D97-AF65-F5344CB8AC3E}">
        <p14:creationId xmlns:p14="http://schemas.microsoft.com/office/powerpoint/2010/main" val="2124196703"/>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61F58B4C-1CB8-46D7-852C-5D42FA9F611B}"/>
              </a:ext>
            </a:extLst>
          </p:cNvPr>
          <p:cNvSpPr>
            <a:spLocks noGrp="1"/>
          </p:cNvSpPr>
          <p:nvPr>
            <p:ph idx="1"/>
          </p:nvPr>
        </p:nvSpPr>
        <p:spPr>
          <a:xfrm>
            <a:off x="223424" y="1949116"/>
            <a:ext cx="11608912" cy="4436669"/>
          </a:xfrm>
        </p:spPr>
        <p:txBody>
          <a:bodyPr>
            <a:normAutofit/>
          </a:bodyPr>
          <a:lstStyle/>
          <a:p>
            <a:pPr algn="just"/>
            <a:r>
              <a:rPr lang="en-US" sz="2400" dirty="0">
                <a:effectLst/>
                <a:latin typeface="Times New Roman" panose="02020603050405020304" pitchFamily="18" charset="0"/>
                <a:ea typeface="Calibri" panose="020F0502020204030204" pitchFamily="34" charset="0"/>
                <a:cs typeface="Times New Roman" panose="02020603050405020304" pitchFamily="18" charset="0"/>
              </a:rPr>
              <a:t>Big‐Five personality measures discuss an individual’s personality as having five major traits (Extraversion, Openness to New Experience, Agreeableness, Conscientiousness, and Neuroticism).</a:t>
            </a:r>
          </a:p>
          <a:p>
            <a:pPr algn="just"/>
            <a:r>
              <a:rPr lang="en-US" sz="2400" dirty="0">
                <a:effectLst/>
                <a:latin typeface="Times New Roman" panose="02020603050405020304" pitchFamily="18" charset="0"/>
                <a:ea typeface="Calibri" panose="020F0502020204030204" pitchFamily="34" charset="0"/>
                <a:cs typeface="Times New Roman" panose="02020603050405020304" pitchFamily="18" charset="0"/>
              </a:rPr>
              <a:t>Big‐Five personality traits are differentially associated with positive emotions (Shiota, Keltner, &amp; John, 2006), thus their relationships with naturally negative emotion such as hate can provide us with a comparative tool to understand the consumer personality and Brand Hate link.</a:t>
            </a:r>
          </a:p>
          <a:p>
            <a:pPr algn="just"/>
            <a:r>
              <a:rPr lang="en-US" sz="2400" dirty="0">
                <a:latin typeface="Times New Roman" panose="02020603050405020304" pitchFamily="18" charset="0"/>
                <a:ea typeface="Calibri" panose="020F0502020204030204" pitchFamily="34" charset="0"/>
                <a:cs typeface="Times New Roman" panose="02020603050405020304" pitchFamily="18" charset="0"/>
              </a:rPr>
              <a:t>Also, The more the consumers perceive congruence between themselves and the brand’s personality, the more likely they will develop a preference for the brand (Aaker, 1997).</a:t>
            </a:r>
          </a:p>
          <a:p>
            <a:pPr algn="just"/>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This study examines the moderating effect of consumers’ personality traits on development of hatred in consumers.</a:t>
            </a:r>
          </a:p>
          <a:p>
            <a:pPr algn="just"/>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Date Placeholder 1">
            <a:extLst>
              <a:ext uri="{FF2B5EF4-FFF2-40B4-BE49-F238E27FC236}">
                <a16:creationId xmlns:a16="http://schemas.microsoft.com/office/drawing/2014/main" id="{A6E2E440-08A1-4498-BA83-15FF4F1D33EE}"/>
              </a:ext>
            </a:extLst>
          </p:cNvPr>
          <p:cNvSpPr>
            <a:spLocks noGrp="1"/>
          </p:cNvSpPr>
          <p:nvPr>
            <p:ph type="dt" sz="half" idx="10"/>
          </p:nvPr>
        </p:nvSpPr>
        <p:spPr/>
        <p:txBody>
          <a:bodyPr/>
          <a:lstStyle/>
          <a:p>
            <a:fld id="{4FEEB93C-B247-4743-B691-10648E16FCAA}" type="datetime1">
              <a:rPr lang="en-IN" smtClean="0"/>
              <a:t>13-10-2022</a:t>
            </a:fld>
            <a:endParaRPr lang="en-IN"/>
          </a:p>
        </p:txBody>
      </p:sp>
      <p:sp>
        <p:nvSpPr>
          <p:cNvPr id="3" name="Slide Number Placeholder 2">
            <a:extLst>
              <a:ext uri="{FF2B5EF4-FFF2-40B4-BE49-F238E27FC236}">
                <a16:creationId xmlns:a16="http://schemas.microsoft.com/office/drawing/2014/main" id="{079634B8-B4FA-4CE8-B6CB-7B3E42291914}"/>
              </a:ext>
            </a:extLst>
          </p:cNvPr>
          <p:cNvSpPr>
            <a:spLocks noGrp="1"/>
          </p:cNvSpPr>
          <p:nvPr>
            <p:ph type="sldNum" sz="quarter" idx="12"/>
          </p:nvPr>
        </p:nvSpPr>
        <p:spPr/>
        <p:txBody>
          <a:bodyPr/>
          <a:lstStyle/>
          <a:p>
            <a:fld id="{E7D7203A-296F-4D08-8BC0-222B5A1921C2}" type="slidenum">
              <a:rPr lang="en-IN" smtClean="0"/>
              <a:t>6</a:t>
            </a:fld>
            <a:endParaRPr lang="en-IN"/>
          </a:p>
        </p:txBody>
      </p:sp>
      <p:pic>
        <p:nvPicPr>
          <p:cNvPr id="10" name="Picture 9" descr="A picture containing text, clipart&#10;&#10;Description automatically generated">
            <a:extLst>
              <a:ext uri="{FF2B5EF4-FFF2-40B4-BE49-F238E27FC236}">
                <a16:creationId xmlns:a16="http://schemas.microsoft.com/office/drawing/2014/main" id="{BC0BC941-00E9-4CF5-A78E-390B0E06E7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12109" y="133135"/>
            <a:ext cx="890455" cy="902434"/>
          </a:xfrm>
          <a:prstGeom prst="rect">
            <a:avLst/>
          </a:prstGeom>
        </p:spPr>
      </p:pic>
      <p:sp>
        <p:nvSpPr>
          <p:cNvPr id="11" name="TextBox 10">
            <a:extLst>
              <a:ext uri="{FF2B5EF4-FFF2-40B4-BE49-F238E27FC236}">
                <a16:creationId xmlns:a16="http://schemas.microsoft.com/office/drawing/2014/main" id="{660663C0-78ED-45DA-89D3-33ED99673044}"/>
              </a:ext>
            </a:extLst>
          </p:cNvPr>
          <p:cNvSpPr txBox="1"/>
          <p:nvPr/>
        </p:nvSpPr>
        <p:spPr>
          <a:xfrm>
            <a:off x="223423" y="1382593"/>
            <a:ext cx="11130376" cy="523220"/>
          </a:xfrm>
          <a:prstGeom prst="rect">
            <a:avLst/>
          </a:prstGeom>
          <a:noFill/>
        </p:spPr>
        <p:txBody>
          <a:bodyPr wrap="square" rtlCol="0">
            <a:spAutoFit/>
          </a:bodyPr>
          <a:lstStyle/>
          <a:p>
            <a:pPr algn="ctr"/>
            <a:r>
              <a:rPr lang="en-IN" sz="2800" b="1" dirty="0">
                <a:latin typeface="Times New Roman" panose="02020603050405020304" pitchFamily="18" charset="0"/>
                <a:cs typeface="Times New Roman" panose="02020603050405020304" pitchFamily="18" charset="0"/>
              </a:rPr>
              <a:t>Consumer’s personality</a:t>
            </a:r>
          </a:p>
        </p:txBody>
      </p:sp>
      <p:sp>
        <p:nvSpPr>
          <p:cNvPr id="6" name="TextBox 5">
            <a:extLst>
              <a:ext uri="{FF2B5EF4-FFF2-40B4-BE49-F238E27FC236}">
                <a16:creationId xmlns:a16="http://schemas.microsoft.com/office/drawing/2014/main" id="{C40C5EC3-A172-87C2-9598-572F51FEC611}"/>
              </a:ext>
            </a:extLst>
          </p:cNvPr>
          <p:cNvSpPr txBox="1"/>
          <p:nvPr/>
        </p:nvSpPr>
        <p:spPr>
          <a:xfrm>
            <a:off x="149917" y="61132"/>
            <a:ext cx="1958820" cy="523220"/>
          </a:xfrm>
          <a:prstGeom prst="rect">
            <a:avLst/>
          </a:prstGeom>
          <a:noFill/>
        </p:spPr>
        <p:txBody>
          <a:bodyPr wrap="square" rtlCol="0">
            <a:spAutoFit/>
          </a:bodyPr>
          <a:lstStyle/>
          <a:p>
            <a:pPr algn="ctr"/>
            <a:r>
              <a:rPr lang="en-IN" sz="2800" dirty="0">
                <a:solidFill>
                  <a:schemeClr val="bg1">
                    <a:lumMod val="50000"/>
                  </a:schemeClr>
                </a:solidFill>
                <a:latin typeface="Times New Roman" panose="02020603050405020304" pitchFamily="18" charset="0"/>
                <a:cs typeface="Times New Roman" panose="02020603050405020304" pitchFamily="18" charset="0"/>
              </a:rPr>
              <a:t>Introduction</a:t>
            </a:r>
          </a:p>
        </p:txBody>
      </p:sp>
      <p:sp>
        <p:nvSpPr>
          <p:cNvPr id="12" name="TextBox 11">
            <a:extLst>
              <a:ext uri="{FF2B5EF4-FFF2-40B4-BE49-F238E27FC236}">
                <a16:creationId xmlns:a16="http://schemas.microsoft.com/office/drawing/2014/main" id="{29D58A9F-A342-038F-73EF-4B932080D86C}"/>
              </a:ext>
            </a:extLst>
          </p:cNvPr>
          <p:cNvSpPr txBox="1"/>
          <p:nvPr/>
        </p:nvSpPr>
        <p:spPr>
          <a:xfrm>
            <a:off x="2070226" y="48358"/>
            <a:ext cx="2219418" cy="954107"/>
          </a:xfrm>
          <a:prstGeom prst="rect">
            <a:avLst/>
          </a:prstGeom>
          <a:noFill/>
        </p:spPr>
        <p:txBody>
          <a:bodyPr wrap="square" rtlCol="0">
            <a:spAutoFit/>
          </a:bodyPr>
          <a:lstStyle/>
          <a:p>
            <a:pPr algn="ctr"/>
            <a:r>
              <a:rPr lang="en-IN" sz="2800" dirty="0">
                <a:latin typeface="Times New Roman" panose="02020603050405020304" pitchFamily="18" charset="0"/>
                <a:cs typeface="Times New Roman" panose="02020603050405020304" pitchFamily="18" charset="0"/>
              </a:rPr>
              <a:t>Review of Literature</a:t>
            </a:r>
          </a:p>
        </p:txBody>
      </p:sp>
      <p:sp>
        <p:nvSpPr>
          <p:cNvPr id="13" name="TextBox 12">
            <a:extLst>
              <a:ext uri="{FF2B5EF4-FFF2-40B4-BE49-F238E27FC236}">
                <a16:creationId xmlns:a16="http://schemas.microsoft.com/office/drawing/2014/main" id="{5F814ADD-ECED-42DE-4FF1-B03069B91952}"/>
              </a:ext>
            </a:extLst>
          </p:cNvPr>
          <p:cNvSpPr txBox="1"/>
          <p:nvPr/>
        </p:nvSpPr>
        <p:spPr>
          <a:xfrm>
            <a:off x="3998795" y="29648"/>
            <a:ext cx="2477296" cy="523220"/>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Hypotheses</a:t>
            </a:r>
          </a:p>
        </p:txBody>
      </p:sp>
      <p:sp>
        <p:nvSpPr>
          <p:cNvPr id="14" name="TextBox 13">
            <a:extLst>
              <a:ext uri="{FF2B5EF4-FFF2-40B4-BE49-F238E27FC236}">
                <a16:creationId xmlns:a16="http://schemas.microsoft.com/office/drawing/2014/main" id="{E2598CBB-7609-54D3-0947-55D8F5E87106}"/>
              </a:ext>
            </a:extLst>
          </p:cNvPr>
          <p:cNvSpPr txBox="1"/>
          <p:nvPr/>
        </p:nvSpPr>
        <p:spPr>
          <a:xfrm>
            <a:off x="8161628" y="0"/>
            <a:ext cx="3200374" cy="954107"/>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Results &amp; Discussion</a:t>
            </a:r>
          </a:p>
        </p:txBody>
      </p:sp>
      <p:sp>
        <p:nvSpPr>
          <p:cNvPr id="16" name="TextBox 15">
            <a:extLst>
              <a:ext uri="{FF2B5EF4-FFF2-40B4-BE49-F238E27FC236}">
                <a16:creationId xmlns:a16="http://schemas.microsoft.com/office/drawing/2014/main" id="{6E918F71-F510-6888-6F07-4B9908858DDF}"/>
              </a:ext>
            </a:extLst>
          </p:cNvPr>
          <p:cNvSpPr txBox="1"/>
          <p:nvPr/>
        </p:nvSpPr>
        <p:spPr>
          <a:xfrm>
            <a:off x="5975181" y="29648"/>
            <a:ext cx="3056021" cy="523220"/>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Methodology</a:t>
            </a:r>
          </a:p>
        </p:txBody>
      </p:sp>
    </p:spTree>
    <p:extLst>
      <p:ext uri="{BB962C8B-B14F-4D97-AF65-F5344CB8AC3E}">
        <p14:creationId xmlns:p14="http://schemas.microsoft.com/office/powerpoint/2010/main" val="785625276"/>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61F58B4C-1CB8-46D7-852C-5D42FA9F611B}"/>
              </a:ext>
            </a:extLst>
          </p:cNvPr>
          <p:cNvSpPr>
            <a:spLocks noGrp="1"/>
          </p:cNvSpPr>
          <p:nvPr>
            <p:ph idx="1"/>
          </p:nvPr>
        </p:nvSpPr>
        <p:spPr>
          <a:xfrm>
            <a:off x="223424" y="1949116"/>
            <a:ext cx="11627200" cy="4436669"/>
          </a:xfrm>
        </p:spPr>
        <p:txBody>
          <a:bodyPr>
            <a:normAutofit/>
          </a:bodyPr>
          <a:lstStyle/>
          <a:p>
            <a:pPr algn="just"/>
            <a:r>
              <a:rPr lang="en-US" sz="2400" dirty="0">
                <a:latin typeface="Times New Roman" panose="02020603050405020304" pitchFamily="18" charset="0"/>
                <a:cs typeface="Times New Roman" panose="02020603050405020304" pitchFamily="18" charset="0"/>
              </a:rPr>
              <a:t>To assess the impact of brand’s personality on brand hate development.</a:t>
            </a:r>
          </a:p>
          <a:p>
            <a:pPr algn="just"/>
            <a:r>
              <a:rPr lang="en-US" sz="2400" dirty="0">
                <a:latin typeface="Times New Roman" panose="02020603050405020304" pitchFamily="18" charset="0"/>
                <a:cs typeface="Times New Roman" panose="02020603050405020304" pitchFamily="18" charset="0"/>
              </a:rPr>
              <a:t>To assess the moderation effect of big five personality traits on brand personality-brand hate relationship.</a:t>
            </a:r>
          </a:p>
          <a:p>
            <a:pPr algn="just"/>
            <a:r>
              <a:rPr lang="en-US" sz="2400" dirty="0">
                <a:latin typeface="Times New Roman" panose="02020603050405020304" pitchFamily="18" charset="0"/>
                <a:cs typeface="Times New Roman" panose="02020603050405020304" pitchFamily="18" charset="0"/>
              </a:rPr>
              <a:t>To assess the impact of brand hate on anti-brand behavior.</a:t>
            </a:r>
          </a:p>
          <a:p>
            <a:pPr algn="just"/>
            <a:endParaRPr lang="en-IN" sz="2400"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A6E2E440-08A1-4498-BA83-15FF4F1D33EE}"/>
              </a:ext>
            </a:extLst>
          </p:cNvPr>
          <p:cNvSpPr>
            <a:spLocks noGrp="1"/>
          </p:cNvSpPr>
          <p:nvPr>
            <p:ph type="dt" sz="half" idx="10"/>
          </p:nvPr>
        </p:nvSpPr>
        <p:spPr/>
        <p:txBody>
          <a:bodyPr/>
          <a:lstStyle/>
          <a:p>
            <a:fld id="{4FEEB93C-B247-4743-B691-10648E16FCAA}" type="datetime1">
              <a:rPr lang="en-IN" smtClean="0"/>
              <a:t>13-10-2022</a:t>
            </a:fld>
            <a:endParaRPr lang="en-IN"/>
          </a:p>
        </p:txBody>
      </p:sp>
      <p:sp>
        <p:nvSpPr>
          <p:cNvPr id="3" name="Slide Number Placeholder 2">
            <a:extLst>
              <a:ext uri="{FF2B5EF4-FFF2-40B4-BE49-F238E27FC236}">
                <a16:creationId xmlns:a16="http://schemas.microsoft.com/office/drawing/2014/main" id="{079634B8-B4FA-4CE8-B6CB-7B3E42291914}"/>
              </a:ext>
            </a:extLst>
          </p:cNvPr>
          <p:cNvSpPr>
            <a:spLocks noGrp="1"/>
          </p:cNvSpPr>
          <p:nvPr>
            <p:ph type="sldNum" sz="quarter" idx="12"/>
          </p:nvPr>
        </p:nvSpPr>
        <p:spPr/>
        <p:txBody>
          <a:bodyPr/>
          <a:lstStyle/>
          <a:p>
            <a:fld id="{E7D7203A-296F-4D08-8BC0-222B5A1921C2}" type="slidenum">
              <a:rPr lang="en-IN" smtClean="0"/>
              <a:t>7</a:t>
            </a:fld>
            <a:endParaRPr lang="en-IN"/>
          </a:p>
        </p:txBody>
      </p:sp>
      <p:pic>
        <p:nvPicPr>
          <p:cNvPr id="10" name="Picture 9" descr="A picture containing text, clipart&#10;&#10;Description automatically generated">
            <a:extLst>
              <a:ext uri="{FF2B5EF4-FFF2-40B4-BE49-F238E27FC236}">
                <a16:creationId xmlns:a16="http://schemas.microsoft.com/office/drawing/2014/main" id="{BC0BC941-00E9-4CF5-A78E-390B0E06E7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12109" y="133135"/>
            <a:ext cx="890455" cy="902434"/>
          </a:xfrm>
          <a:prstGeom prst="rect">
            <a:avLst/>
          </a:prstGeom>
        </p:spPr>
      </p:pic>
      <p:sp>
        <p:nvSpPr>
          <p:cNvPr id="11" name="TextBox 10">
            <a:extLst>
              <a:ext uri="{FF2B5EF4-FFF2-40B4-BE49-F238E27FC236}">
                <a16:creationId xmlns:a16="http://schemas.microsoft.com/office/drawing/2014/main" id="{660663C0-78ED-45DA-89D3-33ED99673044}"/>
              </a:ext>
            </a:extLst>
          </p:cNvPr>
          <p:cNvSpPr txBox="1"/>
          <p:nvPr/>
        </p:nvSpPr>
        <p:spPr>
          <a:xfrm>
            <a:off x="223423" y="1382593"/>
            <a:ext cx="11130376" cy="523220"/>
          </a:xfrm>
          <a:prstGeom prst="rect">
            <a:avLst/>
          </a:prstGeom>
          <a:noFill/>
        </p:spPr>
        <p:txBody>
          <a:bodyPr wrap="square" rtlCol="0">
            <a:spAutoFit/>
          </a:bodyPr>
          <a:lstStyle/>
          <a:p>
            <a:pPr algn="ctr"/>
            <a:r>
              <a:rPr lang="en-IN" sz="2800" b="1" dirty="0">
                <a:latin typeface="Times New Roman" panose="02020603050405020304" pitchFamily="18" charset="0"/>
                <a:cs typeface="Times New Roman" panose="02020603050405020304" pitchFamily="18" charset="0"/>
              </a:rPr>
              <a:t>Research objectives</a:t>
            </a:r>
          </a:p>
        </p:txBody>
      </p:sp>
      <p:sp>
        <p:nvSpPr>
          <p:cNvPr id="6" name="TextBox 5">
            <a:extLst>
              <a:ext uri="{FF2B5EF4-FFF2-40B4-BE49-F238E27FC236}">
                <a16:creationId xmlns:a16="http://schemas.microsoft.com/office/drawing/2014/main" id="{498ECD3E-B0C3-76FA-919E-3438AEF29B07}"/>
              </a:ext>
            </a:extLst>
          </p:cNvPr>
          <p:cNvSpPr txBox="1"/>
          <p:nvPr/>
        </p:nvSpPr>
        <p:spPr>
          <a:xfrm>
            <a:off x="149917" y="61132"/>
            <a:ext cx="1958820" cy="523220"/>
          </a:xfrm>
          <a:prstGeom prst="rect">
            <a:avLst/>
          </a:prstGeom>
          <a:noFill/>
        </p:spPr>
        <p:txBody>
          <a:bodyPr wrap="square" rtlCol="0">
            <a:spAutoFit/>
          </a:bodyPr>
          <a:lstStyle/>
          <a:p>
            <a:pPr algn="ctr"/>
            <a:r>
              <a:rPr lang="en-IN" sz="2800" dirty="0">
                <a:solidFill>
                  <a:schemeClr val="bg1">
                    <a:lumMod val="50000"/>
                  </a:schemeClr>
                </a:solidFill>
                <a:latin typeface="Times New Roman" panose="02020603050405020304" pitchFamily="18" charset="0"/>
                <a:cs typeface="Times New Roman" panose="02020603050405020304" pitchFamily="18" charset="0"/>
              </a:rPr>
              <a:t>Introduction</a:t>
            </a:r>
          </a:p>
        </p:txBody>
      </p:sp>
      <p:sp>
        <p:nvSpPr>
          <p:cNvPr id="12" name="TextBox 11">
            <a:extLst>
              <a:ext uri="{FF2B5EF4-FFF2-40B4-BE49-F238E27FC236}">
                <a16:creationId xmlns:a16="http://schemas.microsoft.com/office/drawing/2014/main" id="{7260E413-D13C-8173-9579-BE4C83E5C1B3}"/>
              </a:ext>
            </a:extLst>
          </p:cNvPr>
          <p:cNvSpPr txBox="1"/>
          <p:nvPr/>
        </p:nvSpPr>
        <p:spPr>
          <a:xfrm>
            <a:off x="2070226" y="48358"/>
            <a:ext cx="2219418" cy="954107"/>
          </a:xfrm>
          <a:prstGeom prst="rect">
            <a:avLst/>
          </a:prstGeom>
          <a:noFill/>
        </p:spPr>
        <p:txBody>
          <a:bodyPr wrap="square" rtlCol="0">
            <a:spAutoFit/>
          </a:bodyPr>
          <a:lstStyle/>
          <a:p>
            <a:pPr algn="ctr"/>
            <a:r>
              <a:rPr lang="en-IN" sz="2800" dirty="0">
                <a:latin typeface="Times New Roman" panose="02020603050405020304" pitchFamily="18" charset="0"/>
                <a:cs typeface="Times New Roman" panose="02020603050405020304" pitchFamily="18" charset="0"/>
              </a:rPr>
              <a:t>Review of Literature</a:t>
            </a:r>
          </a:p>
        </p:txBody>
      </p:sp>
      <p:sp>
        <p:nvSpPr>
          <p:cNvPr id="13" name="TextBox 12">
            <a:extLst>
              <a:ext uri="{FF2B5EF4-FFF2-40B4-BE49-F238E27FC236}">
                <a16:creationId xmlns:a16="http://schemas.microsoft.com/office/drawing/2014/main" id="{EA0AEC99-C75B-4702-C844-3F3E8BA96C6F}"/>
              </a:ext>
            </a:extLst>
          </p:cNvPr>
          <p:cNvSpPr txBox="1"/>
          <p:nvPr/>
        </p:nvSpPr>
        <p:spPr>
          <a:xfrm>
            <a:off x="3998795" y="29648"/>
            <a:ext cx="2477296" cy="523220"/>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Hypotheses</a:t>
            </a:r>
          </a:p>
        </p:txBody>
      </p:sp>
      <p:sp>
        <p:nvSpPr>
          <p:cNvPr id="14" name="TextBox 13">
            <a:extLst>
              <a:ext uri="{FF2B5EF4-FFF2-40B4-BE49-F238E27FC236}">
                <a16:creationId xmlns:a16="http://schemas.microsoft.com/office/drawing/2014/main" id="{44A22D63-BFAF-8017-BD89-69D66D781FCD}"/>
              </a:ext>
            </a:extLst>
          </p:cNvPr>
          <p:cNvSpPr txBox="1"/>
          <p:nvPr/>
        </p:nvSpPr>
        <p:spPr>
          <a:xfrm>
            <a:off x="8161628" y="0"/>
            <a:ext cx="3200374" cy="954107"/>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Results &amp; Discussion</a:t>
            </a:r>
          </a:p>
        </p:txBody>
      </p:sp>
      <p:sp>
        <p:nvSpPr>
          <p:cNvPr id="16" name="TextBox 15">
            <a:extLst>
              <a:ext uri="{FF2B5EF4-FFF2-40B4-BE49-F238E27FC236}">
                <a16:creationId xmlns:a16="http://schemas.microsoft.com/office/drawing/2014/main" id="{ACCDCAB6-A5CD-DA9B-D2EA-C429CAC7C9CC}"/>
              </a:ext>
            </a:extLst>
          </p:cNvPr>
          <p:cNvSpPr txBox="1"/>
          <p:nvPr/>
        </p:nvSpPr>
        <p:spPr>
          <a:xfrm>
            <a:off x="5975181" y="29648"/>
            <a:ext cx="3056021" cy="523220"/>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Methodology</a:t>
            </a:r>
          </a:p>
        </p:txBody>
      </p:sp>
    </p:spTree>
    <p:extLst>
      <p:ext uri="{BB962C8B-B14F-4D97-AF65-F5344CB8AC3E}">
        <p14:creationId xmlns:p14="http://schemas.microsoft.com/office/powerpoint/2010/main" val="2974324202"/>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61F58B4C-1CB8-46D7-852C-5D42FA9F611B}"/>
              </a:ext>
            </a:extLst>
          </p:cNvPr>
          <p:cNvSpPr>
            <a:spLocks noGrp="1"/>
          </p:cNvSpPr>
          <p:nvPr>
            <p:ph idx="1"/>
          </p:nvPr>
        </p:nvSpPr>
        <p:spPr>
          <a:xfrm>
            <a:off x="223424" y="1949116"/>
            <a:ext cx="11608912" cy="4436669"/>
          </a:xfrm>
        </p:spPr>
        <p:txBody>
          <a:bodyPr>
            <a:normAutofit/>
          </a:bodyPr>
          <a:lstStyle/>
          <a:p>
            <a:pPr algn="just"/>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Date Placeholder 1">
            <a:extLst>
              <a:ext uri="{FF2B5EF4-FFF2-40B4-BE49-F238E27FC236}">
                <a16:creationId xmlns:a16="http://schemas.microsoft.com/office/drawing/2014/main" id="{A6E2E440-08A1-4498-BA83-15FF4F1D33EE}"/>
              </a:ext>
            </a:extLst>
          </p:cNvPr>
          <p:cNvSpPr>
            <a:spLocks noGrp="1"/>
          </p:cNvSpPr>
          <p:nvPr>
            <p:ph type="dt" sz="half" idx="10"/>
          </p:nvPr>
        </p:nvSpPr>
        <p:spPr/>
        <p:txBody>
          <a:bodyPr/>
          <a:lstStyle/>
          <a:p>
            <a:fld id="{4FEEB93C-B247-4743-B691-10648E16FCAA}" type="datetime1">
              <a:rPr lang="en-IN" smtClean="0"/>
              <a:t>13-10-2022</a:t>
            </a:fld>
            <a:endParaRPr lang="en-IN"/>
          </a:p>
        </p:txBody>
      </p:sp>
      <p:sp>
        <p:nvSpPr>
          <p:cNvPr id="3" name="Slide Number Placeholder 2">
            <a:extLst>
              <a:ext uri="{FF2B5EF4-FFF2-40B4-BE49-F238E27FC236}">
                <a16:creationId xmlns:a16="http://schemas.microsoft.com/office/drawing/2014/main" id="{079634B8-B4FA-4CE8-B6CB-7B3E42291914}"/>
              </a:ext>
            </a:extLst>
          </p:cNvPr>
          <p:cNvSpPr>
            <a:spLocks noGrp="1"/>
          </p:cNvSpPr>
          <p:nvPr>
            <p:ph type="sldNum" sz="quarter" idx="12"/>
          </p:nvPr>
        </p:nvSpPr>
        <p:spPr/>
        <p:txBody>
          <a:bodyPr/>
          <a:lstStyle/>
          <a:p>
            <a:fld id="{E7D7203A-296F-4D08-8BC0-222B5A1921C2}" type="slidenum">
              <a:rPr lang="en-IN" smtClean="0"/>
              <a:t>8</a:t>
            </a:fld>
            <a:endParaRPr lang="en-IN"/>
          </a:p>
        </p:txBody>
      </p:sp>
      <p:pic>
        <p:nvPicPr>
          <p:cNvPr id="10" name="Picture 9" descr="A picture containing text, clipart&#10;&#10;Description automatically generated">
            <a:extLst>
              <a:ext uri="{FF2B5EF4-FFF2-40B4-BE49-F238E27FC236}">
                <a16:creationId xmlns:a16="http://schemas.microsoft.com/office/drawing/2014/main" id="{BC0BC941-00E9-4CF5-A78E-390B0E06E7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12109" y="133135"/>
            <a:ext cx="890455" cy="902434"/>
          </a:xfrm>
          <a:prstGeom prst="rect">
            <a:avLst/>
          </a:prstGeom>
        </p:spPr>
      </p:pic>
      <p:pic>
        <p:nvPicPr>
          <p:cNvPr id="12" name="Picture 11" descr="Diagram&#10;&#10;Description automatically generated">
            <a:extLst>
              <a:ext uri="{FF2B5EF4-FFF2-40B4-BE49-F238E27FC236}">
                <a16:creationId xmlns:a16="http://schemas.microsoft.com/office/drawing/2014/main" id="{978EBDD5-544E-EBEA-930D-FA4B69DAD0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80674" y="1371600"/>
            <a:ext cx="9311235" cy="5014185"/>
          </a:xfrm>
          <a:prstGeom prst="rect">
            <a:avLst/>
          </a:prstGeom>
        </p:spPr>
      </p:pic>
      <p:sp>
        <p:nvSpPr>
          <p:cNvPr id="13" name="TextBox 12">
            <a:extLst>
              <a:ext uri="{FF2B5EF4-FFF2-40B4-BE49-F238E27FC236}">
                <a16:creationId xmlns:a16="http://schemas.microsoft.com/office/drawing/2014/main" id="{BBD25C1A-218A-C4C3-1155-9B58CDD82F7F}"/>
              </a:ext>
            </a:extLst>
          </p:cNvPr>
          <p:cNvSpPr txBox="1"/>
          <p:nvPr/>
        </p:nvSpPr>
        <p:spPr>
          <a:xfrm>
            <a:off x="149917" y="61132"/>
            <a:ext cx="1958820" cy="523220"/>
          </a:xfrm>
          <a:prstGeom prst="rect">
            <a:avLst/>
          </a:prstGeom>
          <a:noFill/>
        </p:spPr>
        <p:txBody>
          <a:bodyPr wrap="square" rtlCol="0">
            <a:spAutoFit/>
          </a:bodyPr>
          <a:lstStyle/>
          <a:p>
            <a:pPr algn="ctr"/>
            <a:r>
              <a:rPr lang="en-IN" sz="2800" dirty="0">
                <a:solidFill>
                  <a:schemeClr val="bg1">
                    <a:lumMod val="50000"/>
                  </a:schemeClr>
                </a:solidFill>
                <a:latin typeface="Times New Roman" panose="02020603050405020304" pitchFamily="18" charset="0"/>
                <a:cs typeface="Times New Roman" panose="02020603050405020304" pitchFamily="18" charset="0"/>
              </a:rPr>
              <a:t>Introduction</a:t>
            </a:r>
          </a:p>
        </p:txBody>
      </p:sp>
      <p:sp>
        <p:nvSpPr>
          <p:cNvPr id="14" name="TextBox 13">
            <a:extLst>
              <a:ext uri="{FF2B5EF4-FFF2-40B4-BE49-F238E27FC236}">
                <a16:creationId xmlns:a16="http://schemas.microsoft.com/office/drawing/2014/main" id="{7754C583-4340-6362-11E5-9E62A8DC30BC}"/>
              </a:ext>
            </a:extLst>
          </p:cNvPr>
          <p:cNvSpPr txBox="1"/>
          <p:nvPr/>
        </p:nvSpPr>
        <p:spPr>
          <a:xfrm>
            <a:off x="2070226" y="48358"/>
            <a:ext cx="2219418" cy="954107"/>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Review of Literature</a:t>
            </a:r>
          </a:p>
        </p:txBody>
      </p:sp>
      <p:sp>
        <p:nvSpPr>
          <p:cNvPr id="16" name="TextBox 15">
            <a:extLst>
              <a:ext uri="{FF2B5EF4-FFF2-40B4-BE49-F238E27FC236}">
                <a16:creationId xmlns:a16="http://schemas.microsoft.com/office/drawing/2014/main" id="{94F65C6F-2C9F-8134-02DC-5B95E7FD9FC9}"/>
              </a:ext>
            </a:extLst>
          </p:cNvPr>
          <p:cNvSpPr txBox="1"/>
          <p:nvPr/>
        </p:nvSpPr>
        <p:spPr>
          <a:xfrm>
            <a:off x="3998795" y="29648"/>
            <a:ext cx="2477296" cy="523220"/>
          </a:xfrm>
          <a:prstGeom prst="rect">
            <a:avLst/>
          </a:prstGeom>
          <a:noFill/>
        </p:spPr>
        <p:txBody>
          <a:bodyPr wrap="square" rtlCol="0">
            <a:spAutoFit/>
          </a:bodyPr>
          <a:lstStyle/>
          <a:p>
            <a:pPr algn="ctr"/>
            <a:r>
              <a:rPr lang="en-IN" sz="2800" dirty="0">
                <a:latin typeface="Times New Roman" panose="02020603050405020304" pitchFamily="18" charset="0"/>
                <a:cs typeface="Times New Roman" panose="02020603050405020304" pitchFamily="18" charset="0"/>
              </a:rPr>
              <a:t>Hypotheses</a:t>
            </a:r>
          </a:p>
        </p:txBody>
      </p:sp>
      <p:sp>
        <p:nvSpPr>
          <p:cNvPr id="17" name="TextBox 16">
            <a:extLst>
              <a:ext uri="{FF2B5EF4-FFF2-40B4-BE49-F238E27FC236}">
                <a16:creationId xmlns:a16="http://schemas.microsoft.com/office/drawing/2014/main" id="{2DA1EB75-38E0-BF9D-8C6B-C38E7869967A}"/>
              </a:ext>
            </a:extLst>
          </p:cNvPr>
          <p:cNvSpPr txBox="1"/>
          <p:nvPr/>
        </p:nvSpPr>
        <p:spPr>
          <a:xfrm>
            <a:off x="8161628" y="0"/>
            <a:ext cx="3200374" cy="954107"/>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Results &amp; Discussion</a:t>
            </a:r>
          </a:p>
        </p:txBody>
      </p:sp>
      <p:sp>
        <p:nvSpPr>
          <p:cNvPr id="18" name="TextBox 17">
            <a:extLst>
              <a:ext uri="{FF2B5EF4-FFF2-40B4-BE49-F238E27FC236}">
                <a16:creationId xmlns:a16="http://schemas.microsoft.com/office/drawing/2014/main" id="{3A599963-252F-A89D-B82C-28229A7CB22F}"/>
              </a:ext>
            </a:extLst>
          </p:cNvPr>
          <p:cNvSpPr txBox="1"/>
          <p:nvPr/>
        </p:nvSpPr>
        <p:spPr>
          <a:xfrm>
            <a:off x="5975181" y="29648"/>
            <a:ext cx="3056021" cy="523220"/>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Methodology</a:t>
            </a:r>
          </a:p>
        </p:txBody>
      </p:sp>
    </p:spTree>
    <p:extLst>
      <p:ext uri="{BB962C8B-B14F-4D97-AF65-F5344CB8AC3E}">
        <p14:creationId xmlns:p14="http://schemas.microsoft.com/office/powerpoint/2010/main" val="452751738"/>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61F58B4C-1CB8-46D7-852C-5D42FA9F611B}"/>
              </a:ext>
            </a:extLst>
          </p:cNvPr>
          <p:cNvSpPr>
            <a:spLocks noGrp="1"/>
          </p:cNvSpPr>
          <p:nvPr>
            <p:ph idx="1"/>
          </p:nvPr>
        </p:nvSpPr>
        <p:spPr>
          <a:xfrm>
            <a:off x="223425" y="1949116"/>
            <a:ext cx="5720176" cy="4436669"/>
          </a:xfrm>
        </p:spPr>
        <p:txBody>
          <a:bodyPr>
            <a:normAutofit fontScale="92500" lnSpcReduction="20000"/>
          </a:bodyPr>
          <a:lstStyle/>
          <a:p>
            <a:pPr algn="just"/>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Sample:</a:t>
            </a:r>
          </a:p>
          <a:p>
            <a:pPr lvl="1" algn="just"/>
            <a:r>
              <a:rPr lang="en-US" sz="2000" dirty="0">
                <a:latin typeface="Times New Roman" panose="02020603050405020304" pitchFamily="18" charset="0"/>
                <a:ea typeface="Calibri" panose="020F0502020204030204" pitchFamily="34" charset="0"/>
                <a:cs typeface="Times New Roman" panose="02020603050405020304" pitchFamily="18" charset="0"/>
              </a:rPr>
              <a:t>Brand haters</a:t>
            </a:r>
          </a:p>
          <a:p>
            <a:pPr lvl="1" algn="just"/>
            <a:r>
              <a:rPr lang="en-US" sz="2000" dirty="0">
                <a:effectLst/>
                <a:latin typeface="Times New Roman" panose="02020603050405020304" pitchFamily="18" charset="0"/>
                <a:ea typeface="Calibri" panose="020F0502020204030204" pitchFamily="34" charset="0"/>
                <a:cs typeface="Times New Roman" panose="02020603050405020304" pitchFamily="18" charset="0"/>
              </a:rPr>
              <a:t>Online and offline data collection</a:t>
            </a:r>
          </a:p>
          <a:p>
            <a:pPr lvl="1" algn="just"/>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Two markets</a:t>
            </a:r>
          </a:p>
          <a:p>
            <a:pPr lvl="1" algn="just"/>
            <a:r>
              <a:rPr lang="en-US" sz="2000" dirty="0">
                <a:latin typeface="Times New Roman" panose="02020603050405020304" pitchFamily="18" charset="0"/>
                <a:ea typeface="Calibri" panose="020F0502020204030204" pitchFamily="34" charset="0"/>
                <a:cs typeface="Times New Roman" panose="02020603050405020304" pitchFamily="18" charset="0"/>
              </a:rPr>
              <a:t>370 valid responses</a:t>
            </a:r>
          </a:p>
          <a:p>
            <a:pPr lvl="1" algn="just"/>
            <a:r>
              <a:rPr lang="en-US" sz="2000" dirty="0">
                <a:effectLst/>
                <a:latin typeface="Times New Roman" panose="02020603050405020304" pitchFamily="18" charset="0"/>
                <a:ea typeface="Calibri" panose="020F0502020204030204" pitchFamily="34" charset="0"/>
                <a:cs typeface="Times New Roman" panose="02020603050405020304" pitchFamily="18" charset="0"/>
              </a:rPr>
              <a:t>Smart-PLS</a:t>
            </a:r>
          </a:p>
          <a:p>
            <a:pPr lvl="2" algn="just"/>
            <a:r>
              <a:rPr lang="en-US" sz="1600" dirty="0">
                <a:effectLst/>
                <a:latin typeface="Times New Roman" panose="02020603050405020304" pitchFamily="18" charset="0"/>
                <a:ea typeface="Calibri" panose="020F0502020204030204" pitchFamily="34" charset="0"/>
                <a:cs typeface="Times New Roman" panose="02020603050405020304" pitchFamily="18" charset="0"/>
              </a:rPr>
              <a:t>Disjoint two-stage approach</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400" dirty="0">
                <a:effectLst/>
                <a:latin typeface="Times New Roman" panose="02020603050405020304" pitchFamily="18" charset="0"/>
                <a:ea typeface="Calibri" panose="020F0502020204030204" pitchFamily="34" charset="0"/>
                <a:cs typeface="Times New Roman" panose="02020603050405020304" pitchFamily="18" charset="0"/>
              </a:rPr>
              <a:t>Questionnaire:</a:t>
            </a:r>
          </a:p>
          <a:p>
            <a:pPr lvl="1" algn="just"/>
            <a:r>
              <a:rPr lang="en-US" sz="2000" dirty="0">
                <a:latin typeface="Times New Roman" panose="02020603050405020304" pitchFamily="18" charset="0"/>
                <a:ea typeface="Calibri" panose="020F0502020204030204" pitchFamily="34" charset="0"/>
                <a:cs typeface="Times New Roman" panose="02020603050405020304" pitchFamily="18" charset="0"/>
              </a:rPr>
              <a:t>Brand hate – </a:t>
            </a:r>
            <a:r>
              <a:rPr lang="en-US" sz="2000" dirty="0" err="1">
                <a:latin typeface="Times New Roman" panose="02020603050405020304" pitchFamily="18" charset="0"/>
                <a:ea typeface="Calibri" panose="020F0502020204030204" pitchFamily="34" charset="0"/>
                <a:cs typeface="Times New Roman" panose="02020603050405020304" pitchFamily="18" charset="0"/>
              </a:rPr>
              <a:t>Fetscherin</a:t>
            </a:r>
            <a:r>
              <a:rPr lang="en-US" sz="2000" dirty="0">
                <a:latin typeface="Times New Roman" panose="02020603050405020304" pitchFamily="18" charset="0"/>
                <a:ea typeface="Calibri" panose="020F0502020204030204" pitchFamily="34" charset="0"/>
                <a:cs typeface="Times New Roman" panose="02020603050405020304" pitchFamily="18" charset="0"/>
              </a:rPr>
              <a:t> (2019) (29 items)</a:t>
            </a:r>
          </a:p>
          <a:p>
            <a:pPr lvl="1" algn="just"/>
            <a:r>
              <a:rPr lang="en-US" sz="2000" dirty="0">
                <a:latin typeface="Times New Roman" panose="02020603050405020304" pitchFamily="18" charset="0"/>
                <a:ea typeface="Calibri" panose="020F0502020204030204" pitchFamily="34" charset="0"/>
                <a:cs typeface="Times New Roman" panose="02020603050405020304" pitchFamily="18" charset="0"/>
              </a:rPr>
              <a:t>Brand personality – </a:t>
            </a:r>
            <a:r>
              <a:rPr lang="en-US" sz="2000" dirty="0" err="1">
                <a:latin typeface="Times New Roman" panose="02020603050405020304" pitchFamily="18" charset="0"/>
                <a:ea typeface="Calibri" panose="020F0502020204030204" pitchFamily="34" charset="0"/>
                <a:cs typeface="Times New Roman" panose="02020603050405020304" pitchFamily="18" charset="0"/>
              </a:rPr>
              <a:t>Geuens</a:t>
            </a:r>
            <a:r>
              <a:rPr lang="en-US" sz="2000" dirty="0">
                <a:latin typeface="Times New Roman" panose="02020603050405020304" pitchFamily="18" charset="0"/>
                <a:ea typeface="Calibri" panose="020F0502020204030204" pitchFamily="34" charset="0"/>
                <a:cs typeface="Times New Roman" panose="02020603050405020304" pitchFamily="18" charset="0"/>
              </a:rPr>
              <a:t> et al. (2009) (5 items)</a:t>
            </a:r>
          </a:p>
          <a:p>
            <a:pPr lvl="1" algn="just"/>
            <a:r>
              <a:rPr lang="en-US" sz="2000" dirty="0">
                <a:latin typeface="Times New Roman" panose="02020603050405020304" pitchFamily="18" charset="0"/>
                <a:ea typeface="Calibri" panose="020F0502020204030204" pitchFamily="34" charset="0"/>
                <a:cs typeface="Times New Roman" panose="02020603050405020304" pitchFamily="18" charset="0"/>
              </a:rPr>
              <a:t>Consumer personality – Gosling et al. (2003) (10 items)</a:t>
            </a:r>
          </a:p>
          <a:p>
            <a:pPr lvl="1" algn="just"/>
            <a:r>
              <a:rPr lang="en-US" sz="2000" dirty="0">
                <a:latin typeface="Times New Roman" panose="02020603050405020304" pitchFamily="18" charset="0"/>
                <a:ea typeface="Calibri" panose="020F0502020204030204" pitchFamily="34" charset="0"/>
                <a:cs typeface="Times New Roman" panose="02020603050405020304" pitchFamily="18" charset="0"/>
              </a:rPr>
              <a:t>Anti-brand actions – Romani et al. (2015) (6 items)  </a:t>
            </a:r>
          </a:p>
          <a:p>
            <a:pPr lvl="1" algn="just"/>
            <a:r>
              <a:rPr lang="en-US" sz="2000" dirty="0">
                <a:latin typeface="Times New Roman" panose="02020603050405020304" pitchFamily="18" charset="0"/>
                <a:cs typeface="Times New Roman" panose="02020603050405020304" pitchFamily="18" charset="0"/>
              </a:rPr>
              <a:t>Non-purchase intention – Ko et al. (2009) (3 items)</a:t>
            </a:r>
          </a:p>
          <a:p>
            <a:pPr lvl="1" algn="just"/>
            <a:endParaRPr lang="en-US" sz="2000" dirty="0">
              <a:latin typeface="Times New Roman" panose="02020603050405020304" pitchFamily="18" charset="0"/>
              <a:cs typeface="Times New Roman" panose="02020603050405020304" pitchFamily="18" charset="0"/>
            </a:endParaRPr>
          </a:p>
          <a:p>
            <a:pPr lvl="1" algn="just"/>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lvl="1" algn="just"/>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lvl="1" algn="just"/>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Date Placeholder 1">
            <a:extLst>
              <a:ext uri="{FF2B5EF4-FFF2-40B4-BE49-F238E27FC236}">
                <a16:creationId xmlns:a16="http://schemas.microsoft.com/office/drawing/2014/main" id="{A6E2E440-08A1-4498-BA83-15FF4F1D33EE}"/>
              </a:ext>
            </a:extLst>
          </p:cNvPr>
          <p:cNvSpPr>
            <a:spLocks noGrp="1"/>
          </p:cNvSpPr>
          <p:nvPr>
            <p:ph type="dt" sz="half" idx="10"/>
          </p:nvPr>
        </p:nvSpPr>
        <p:spPr/>
        <p:txBody>
          <a:bodyPr/>
          <a:lstStyle/>
          <a:p>
            <a:fld id="{4FEEB93C-B247-4743-B691-10648E16FCAA}" type="datetime1">
              <a:rPr lang="en-IN" smtClean="0"/>
              <a:t>13-10-2022</a:t>
            </a:fld>
            <a:endParaRPr lang="en-IN"/>
          </a:p>
        </p:txBody>
      </p:sp>
      <p:sp>
        <p:nvSpPr>
          <p:cNvPr id="3" name="Slide Number Placeholder 2">
            <a:extLst>
              <a:ext uri="{FF2B5EF4-FFF2-40B4-BE49-F238E27FC236}">
                <a16:creationId xmlns:a16="http://schemas.microsoft.com/office/drawing/2014/main" id="{079634B8-B4FA-4CE8-B6CB-7B3E42291914}"/>
              </a:ext>
            </a:extLst>
          </p:cNvPr>
          <p:cNvSpPr>
            <a:spLocks noGrp="1"/>
          </p:cNvSpPr>
          <p:nvPr>
            <p:ph type="sldNum" sz="quarter" idx="12"/>
          </p:nvPr>
        </p:nvSpPr>
        <p:spPr/>
        <p:txBody>
          <a:bodyPr/>
          <a:lstStyle/>
          <a:p>
            <a:fld id="{E7D7203A-296F-4D08-8BC0-222B5A1921C2}" type="slidenum">
              <a:rPr lang="en-IN" smtClean="0"/>
              <a:t>9</a:t>
            </a:fld>
            <a:endParaRPr lang="en-IN"/>
          </a:p>
        </p:txBody>
      </p:sp>
      <p:pic>
        <p:nvPicPr>
          <p:cNvPr id="10" name="Picture 9" descr="A picture containing text, clipart&#10;&#10;Description automatically generated">
            <a:extLst>
              <a:ext uri="{FF2B5EF4-FFF2-40B4-BE49-F238E27FC236}">
                <a16:creationId xmlns:a16="http://schemas.microsoft.com/office/drawing/2014/main" id="{BC0BC941-00E9-4CF5-A78E-390B0E06E7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12109" y="133135"/>
            <a:ext cx="890455" cy="902434"/>
          </a:xfrm>
          <a:prstGeom prst="rect">
            <a:avLst/>
          </a:prstGeom>
        </p:spPr>
      </p:pic>
      <p:sp>
        <p:nvSpPr>
          <p:cNvPr id="11" name="TextBox 10">
            <a:extLst>
              <a:ext uri="{FF2B5EF4-FFF2-40B4-BE49-F238E27FC236}">
                <a16:creationId xmlns:a16="http://schemas.microsoft.com/office/drawing/2014/main" id="{660663C0-78ED-45DA-89D3-33ED99673044}"/>
              </a:ext>
            </a:extLst>
          </p:cNvPr>
          <p:cNvSpPr txBox="1"/>
          <p:nvPr/>
        </p:nvSpPr>
        <p:spPr>
          <a:xfrm>
            <a:off x="223423" y="1382593"/>
            <a:ext cx="11130376" cy="523220"/>
          </a:xfrm>
          <a:prstGeom prst="rect">
            <a:avLst/>
          </a:prstGeom>
          <a:noFill/>
        </p:spPr>
        <p:txBody>
          <a:bodyPr wrap="square" rtlCol="0">
            <a:spAutoFit/>
          </a:bodyPr>
          <a:lstStyle/>
          <a:p>
            <a:pPr algn="ctr"/>
            <a:r>
              <a:rPr lang="en-IN" sz="2800" b="1" dirty="0">
                <a:latin typeface="Times New Roman" panose="02020603050405020304" pitchFamily="18" charset="0"/>
                <a:cs typeface="Times New Roman" panose="02020603050405020304" pitchFamily="18" charset="0"/>
              </a:rPr>
              <a:t>Measures, Sample and data collection &amp; demographic characteristics</a:t>
            </a:r>
          </a:p>
        </p:txBody>
      </p:sp>
      <p:graphicFrame>
        <p:nvGraphicFramePr>
          <p:cNvPr id="17" name="Table 16">
            <a:extLst>
              <a:ext uri="{FF2B5EF4-FFF2-40B4-BE49-F238E27FC236}">
                <a16:creationId xmlns:a16="http://schemas.microsoft.com/office/drawing/2014/main" id="{678EE45A-656A-1992-2359-55694CC26E01}"/>
              </a:ext>
            </a:extLst>
          </p:cNvPr>
          <p:cNvGraphicFramePr>
            <a:graphicFrameLocks noGrp="1"/>
          </p:cNvGraphicFramePr>
          <p:nvPr>
            <p:extLst>
              <p:ext uri="{D42A27DB-BD31-4B8C-83A1-F6EECF244321}">
                <p14:modId xmlns:p14="http://schemas.microsoft.com/office/powerpoint/2010/main" val="460124191"/>
              </p:ext>
            </p:extLst>
          </p:nvPr>
        </p:nvGraphicFramePr>
        <p:xfrm>
          <a:off x="6096000" y="2151608"/>
          <a:ext cx="5725160" cy="4204740"/>
        </p:xfrm>
        <a:graphic>
          <a:graphicData uri="http://schemas.openxmlformats.org/drawingml/2006/table">
            <a:tbl>
              <a:tblPr firstRow="1" firstCol="1" bandRow="1"/>
              <a:tblGrid>
                <a:gridCol w="2067560">
                  <a:extLst>
                    <a:ext uri="{9D8B030D-6E8A-4147-A177-3AD203B41FA5}">
                      <a16:colId xmlns:a16="http://schemas.microsoft.com/office/drawing/2014/main" val="129457209"/>
                    </a:ext>
                  </a:extLst>
                </a:gridCol>
                <a:gridCol w="1778000">
                  <a:extLst>
                    <a:ext uri="{9D8B030D-6E8A-4147-A177-3AD203B41FA5}">
                      <a16:colId xmlns:a16="http://schemas.microsoft.com/office/drawing/2014/main" val="728474732"/>
                    </a:ext>
                  </a:extLst>
                </a:gridCol>
                <a:gridCol w="1879600">
                  <a:extLst>
                    <a:ext uri="{9D8B030D-6E8A-4147-A177-3AD203B41FA5}">
                      <a16:colId xmlns:a16="http://schemas.microsoft.com/office/drawing/2014/main" val="2471765867"/>
                    </a:ext>
                  </a:extLst>
                </a:gridCol>
              </a:tblGrid>
              <a:tr h="210237">
                <a:tc>
                  <a:txBody>
                    <a:bodyPr/>
                    <a:lstStyle/>
                    <a:p>
                      <a:pPr algn="just">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Factor</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N</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2472921"/>
                  </a:ext>
                </a:extLst>
              </a:tr>
              <a:tr h="210237">
                <a:tc>
                  <a:txBody>
                    <a:bodyPr/>
                    <a:lstStyle/>
                    <a:p>
                      <a:pPr algn="just">
                        <a:lnSpc>
                          <a:spcPct val="107000"/>
                        </a:lnSpc>
                        <a:spcAft>
                          <a:spcPts val="800"/>
                        </a:spcAft>
                      </a:pPr>
                      <a:r>
                        <a:rPr lang="en-GB" sz="1100" i="1">
                          <a:effectLst/>
                          <a:latin typeface="Times New Roman" panose="02020603050405020304" pitchFamily="18" charset="0"/>
                          <a:ea typeface="Calibri" panose="020F0502020204030204" pitchFamily="34" charset="0"/>
                          <a:cs typeface="Times New Roman" panose="02020603050405020304" pitchFamily="18" charset="0"/>
                        </a:rPr>
                        <a:t>Gender</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9047081"/>
                  </a:ext>
                </a:extLst>
              </a:tr>
              <a:tr h="210237">
                <a:tc>
                  <a:txBody>
                    <a:bodyPr/>
                    <a:lstStyle/>
                    <a:p>
                      <a:pPr algn="just">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Male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248</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67</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666559506"/>
                  </a:ext>
                </a:extLst>
              </a:tr>
              <a:tr h="210237">
                <a:tc>
                  <a:txBody>
                    <a:bodyPr/>
                    <a:lstStyle/>
                    <a:p>
                      <a:pPr algn="just">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Female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120</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32.4</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27960237"/>
                  </a:ext>
                </a:extLst>
              </a:tr>
              <a:tr h="210237">
                <a:tc>
                  <a:txBody>
                    <a:bodyPr/>
                    <a:lstStyle/>
                    <a:p>
                      <a:pPr algn="just">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Other</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0.5</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729388193"/>
                  </a:ext>
                </a:extLst>
              </a:tr>
              <a:tr h="210237">
                <a:tc>
                  <a:txBody>
                    <a:bodyPr/>
                    <a:lstStyle/>
                    <a:p>
                      <a:pPr algn="just">
                        <a:lnSpc>
                          <a:spcPct val="107000"/>
                        </a:lnSpc>
                        <a:spcAft>
                          <a:spcPts val="800"/>
                        </a:spcAft>
                      </a:pPr>
                      <a:r>
                        <a:rPr lang="en-GB" sz="1100" i="1">
                          <a:effectLst/>
                          <a:latin typeface="Times New Roman" panose="02020603050405020304" pitchFamily="18" charset="0"/>
                          <a:ea typeface="Calibri" panose="020F0502020204030204" pitchFamily="34" charset="0"/>
                          <a:cs typeface="Times New Roman" panose="02020603050405020304" pitchFamily="18" charset="0"/>
                        </a:rPr>
                        <a:t>Age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850987506"/>
                  </a:ext>
                </a:extLst>
              </a:tr>
              <a:tr h="210237">
                <a:tc>
                  <a:txBody>
                    <a:bodyPr/>
                    <a:lstStyle/>
                    <a:p>
                      <a:pPr algn="just">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16-25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154</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41.6</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745691790"/>
                  </a:ext>
                </a:extLst>
              </a:tr>
              <a:tr h="210237">
                <a:tc>
                  <a:txBody>
                    <a:bodyPr/>
                    <a:lstStyle/>
                    <a:p>
                      <a:pPr algn="just">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26-35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119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32.2</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20045976"/>
                  </a:ext>
                </a:extLst>
              </a:tr>
              <a:tr h="210237">
                <a:tc>
                  <a:txBody>
                    <a:bodyPr/>
                    <a:lstStyle/>
                    <a:p>
                      <a:pPr algn="just">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36-45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60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16.2</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798066095"/>
                  </a:ext>
                </a:extLst>
              </a:tr>
              <a:tr h="210237">
                <a:tc>
                  <a:txBody>
                    <a:bodyPr/>
                    <a:lstStyle/>
                    <a:p>
                      <a:pPr algn="just">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46-55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20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5.4</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99321577"/>
                  </a:ext>
                </a:extLst>
              </a:tr>
              <a:tr h="210237">
                <a:tc>
                  <a:txBody>
                    <a:bodyPr/>
                    <a:lstStyle/>
                    <a:p>
                      <a:pPr algn="just">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56-65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11</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3</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706390102"/>
                  </a:ext>
                </a:extLst>
              </a:tr>
              <a:tr h="210237">
                <a:tc>
                  <a:txBody>
                    <a:bodyPr/>
                    <a:lstStyle/>
                    <a:p>
                      <a:pPr algn="just">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&gt;65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1.6</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91057889"/>
                  </a:ext>
                </a:extLst>
              </a:tr>
              <a:tr h="210237">
                <a:tc>
                  <a:txBody>
                    <a:bodyPr/>
                    <a:lstStyle/>
                    <a:p>
                      <a:pPr algn="just">
                        <a:lnSpc>
                          <a:spcPct val="107000"/>
                        </a:lnSpc>
                        <a:spcAft>
                          <a:spcPts val="800"/>
                        </a:spcAft>
                      </a:pPr>
                      <a:r>
                        <a:rPr lang="en-GB" sz="1100" i="1">
                          <a:effectLst/>
                          <a:latin typeface="Times New Roman" panose="02020603050405020304" pitchFamily="18" charset="0"/>
                          <a:ea typeface="Calibri" panose="020F0502020204030204" pitchFamily="34" charset="0"/>
                          <a:cs typeface="Times New Roman" panose="02020603050405020304" pitchFamily="18" charset="0"/>
                        </a:rPr>
                        <a:t>Hated brand category</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42917599"/>
                  </a:ext>
                </a:extLst>
              </a:tr>
              <a:tr h="210237">
                <a:tc>
                  <a:txBody>
                    <a:bodyPr/>
                    <a:lstStyle/>
                    <a:p>
                      <a:pPr algn="just">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Clothing/Footwear/Accessories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133</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35.9</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154601133"/>
                  </a:ext>
                </a:extLst>
              </a:tr>
              <a:tr h="210237">
                <a:tc>
                  <a:txBody>
                    <a:bodyPr/>
                    <a:lstStyle/>
                    <a:p>
                      <a:pPr algn="just">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Tech/electronics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72</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19.5</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482676915"/>
                  </a:ext>
                </a:extLst>
              </a:tr>
              <a:tr h="210237">
                <a:tc>
                  <a:txBody>
                    <a:bodyPr/>
                    <a:lstStyle/>
                    <a:p>
                      <a:pPr algn="just">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FMCG</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69</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18.6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26512960"/>
                  </a:ext>
                </a:extLst>
              </a:tr>
              <a:tr h="210237">
                <a:tc>
                  <a:txBody>
                    <a:bodyPr/>
                    <a:lstStyle/>
                    <a:p>
                      <a:pPr algn="just">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Other</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42</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11.4</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627865331"/>
                  </a:ext>
                </a:extLst>
              </a:tr>
              <a:tr h="210237">
                <a:tc>
                  <a:txBody>
                    <a:bodyPr/>
                    <a:lstStyle/>
                    <a:p>
                      <a:pPr algn="just">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Service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24</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6.5</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44416874"/>
                  </a:ext>
                </a:extLst>
              </a:tr>
              <a:tr h="210237">
                <a:tc>
                  <a:txBody>
                    <a:bodyPr/>
                    <a:lstStyle/>
                    <a:p>
                      <a:pPr algn="just">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Automobiles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18</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4.8</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355448085"/>
                  </a:ext>
                </a:extLst>
              </a:tr>
              <a:tr h="210237">
                <a:tc>
                  <a:txBody>
                    <a:bodyPr/>
                    <a:lstStyle/>
                    <a:p>
                      <a:pPr algn="just">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Dining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100">
                          <a:effectLst/>
                          <a:latin typeface="Times New Roman" panose="02020603050405020304" pitchFamily="18" charset="0"/>
                          <a:ea typeface="Calibri" panose="020F0502020204030204" pitchFamily="34" charset="0"/>
                          <a:cs typeface="Times New Roman" panose="02020603050405020304" pitchFamily="18" charset="0"/>
                        </a:rPr>
                        <a:t>12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100" dirty="0">
                          <a:effectLst/>
                          <a:latin typeface="Times New Roman" panose="02020603050405020304" pitchFamily="18" charset="0"/>
                          <a:ea typeface="Calibri" panose="020F0502020204030204" pitchFamily="34" charset="0"/>
                          <a:cs typeface="Times New Roman" panose="02020603050405020304" pitchFamily="18" charset="0"/>
                        </a:rPr>
                        <a:t>3.2</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713056"/>
                  </a:ext>
                </a:extLst>
              </a:tr>
            </a:tbl>
          </a:graphicData>
        </a:graphic>
      </p:graphicFrame>
      <p:sp>
        <p:nvSpPr>
          <p:cNvPr id="18" name="TextBox 17">
            <a:extLst>
              <a:ext uri="{FF2B5EF4-FFF2-40B4-BE49-F238E27FC236}">
                <a16:creationId xmlns:a16="http://schemas.microsoft.com/office/drawing/2014/main" id="{989C85FA-6FFC-A68F-0285-8C59ED84983E}"/>
              </a:ext>
            </a:extLst>
          </p:cNvPr>
          <p:cNvSpPr txBox="1"/>
          <p:nvPr/>
        </p:nvSpPr>
        <p:spPr>
          <a:xfrm>
            <a:off x="149917" y="61132"/>
            <a:ext cx="1958820" cy="523220"/>
          </a:xfrm>
          <a:prstGeom prst="rect">
            <a:avLst/>
          </a:prstGeom>
          <a:noFill/>
        </p:spPr>
        <p:txBody>
          <a:bodyPr wrap="square" rtlCol="0">
            <a:spAutoFit/>
          </a:bodyPr>
          <a:lstStyle/>
          <a:p>
            <a:pPr algn="ctr"/>
            <a:r>
              <a:rPr lang="en-IN" sz="2800" dirty="0">
                <a:solidFill>
                  <a:schemeClr val="bg1">
                    <a:lumMod val="50000"/>
                  </a:schemeClr>
                </a:solidFill>
                <a:latin typeface="Times New Roman" panose="02020603050405020304" pitchFamily="18" charset="0"/>
                <a:cs typeface="Times New Roman" panose="02020603050405020304" pitchFamily="18" charset="0"/>
              </a:rPr>
              <a:t>Introduction</a:t>
            </a:r>
          </a:p>
        </p:txBody>
      </p:sp>
      <p:sp>
        <p:nvSpPr>
          <p:cNvPr id="19" name="TextBox 18">
            <a:extLst>
              <a:ext uri="{FF2B5EF4-FFF2-40B4-BE49-F238E27FC236}">
                <a16:creationId xmlns:a16="http://schemas.microsoft.com/office/drawing/2014/main" id="{80FDCE8A-5419-B996-0CB9-D63412BEEA0F}"/>
              </a:ext>
            </a:extLst>
          </p:cNvPr>
          <p:cNvSpPr txBox="1"/>
          <p:nvPr/>
        </p:nvSpPr>
        <p:spPr>
          <a:xfrm>
            <a:off x="2070226" y="48358"/>
            <a:ext cx="2219418" cy="954107"/>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Review of Literature</a:t>
            </a:r>
          </a:p>
        </p:txBody>
      </p:sp>
      <p:sp>
        <p:nvSpPr>
          <p:cNvPr id="20" name="TextBox 19">
            <a:extLst>
              <a:ext uri="{FF2B5EF4-FFF2-40B4-BE49-F238E27FC236}">
                <a16:creationId xmlns:a16="http://schemas.microsoft.com/office/drawing/2014/main" id="{848F9F3F-FCDE-7DA1-E121-4B4AC51FEA5C}"/>
              </a:ext>
            </a:extLst>
          </p:cNvPr>
          <p:cNvSpPr txBox="1"/>
          <p:nvPr/>
        </p:nvSpPr>
        <p:spPr>
          <a:xfrm>
            <a:off x="3998795" y="29648"/>
            <a:ext cx="2477296" cy="523220"/>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Hypotheses</a:t>
            </a:r>
          </a:p>
        </p:txBody>
      </p:sp>
      <p:sp>
        <p:nvSpPr>
          <p:cNvPr id="21" name="TextBox 20">
            <a:extLst>
              <a:ext uri="{FF2B5EF4-FFF2-40B4-BE49-F238E27FC236}">
                <a16:creationId xmlns:a16="http://schemas.microsoft.com/office/drawing/2014/main" id="{8B666D8E-6C4A-C8C8-5931-FE3E4DF736DD}"/>
              </a:ext>
            </a:extLst>
          </p:cNvPr>
          <p:cNvSpPr txBox="1"/>
          <p:nvPr/>
        </p:nvSpPr>
        <p:spPr>
          <a:xfrm>
            <a:off x="8161628" y="0"/>
            <a:ext cx="3200374" cy="954107"/>
          </a:xfrm>
          <a:prstGeom prst="rect">
            <a:avLst/>
          </a:prstGeom>
          <a:noFill/>
        </p:spPr>
        <p:txBody>
          <a:bodyPr wrap="square" rtlCol="0">
            <a:spAutoFit/>
          </a:bodyPr>
          <a:lstStyle/>
          <a:p>
            <a:pPr algn="ctr"/>
            <a:r>
              <a:rPr lang="en-IN" sz="2800" dirty="0">
                <a:solidFill>
                  <a:schemeClr val="tx1">
                    <a:lumMod val="50000"/>
                    <a:lumOff val="50000"/>
                  </a:schemeClr>
                </a:solidFill>
                <a:latin typeface="Times New Roman" panose="02020603050405020304" pitchFamily="18" charset="0"/>
                <a:cs typeface="Times New Roman" panose="02020603050405020304" pitchFamily="18" charset="0"/>
              </a:rPr>
              <a:t>Results &amp; Discussion</a:t>
            </a:r>
          </a:p>
        </p:txBody>
      </p:sp>
      <p:sp>
        <p:nvSpPr>
          <p:cNvPr id="22" name="TextBox 21">
            <a:extLst>
              <a:ext uri="{FF2B5EF4-FFF2-40B4-BE49-F238E27FC236}">
                <a16:creationId xmlns:a16="http://schemas.microsoft.com/office/drawing/2014/main" id="{54AAE341-1745-301E-59A9-9646D547C163}"/>
              </a:ext>
            </a:extLst>
          </p:cNvPr>
          <p:cNvSpPr txBox="1"/>
          <p:nvPr/>
        </p:nvSpPr>
        <p:spPr>
          <a:xfrm>
            <a:off x="5975181" y="29648"/>
            <a:ext cx="3056021" cy="523220"/>
          </a:xfrm>
          <a:prstGeom prst="rect">
            <a:avLst/>
          </a:prstGeom>
          <a:noFill/>
        </p:spPr>
        <p:txBody>
          <a:bodyPr wrap="square" rtlCol="0">
            <a:spAutoFit/>
          </a:bodyPr>
          <a:lstStyle/>
          <a:p>
            <a:pPr algn="ctr"/>
            <a:r>
              <a:rPr lang="en-IN" sz="2800" dirty="0">
                <a:latin typeface="Times New Roman" panose="02020603050405020304" pitchFamily="18" charset="0"/>
                <a:cs typeface="Times New Roman" panose="02020603050405020304" pitchFamily="18" charset="0"/>
              </a:rPr>
              <a:t>Methodology</a:t>
            </a:r>
          </a:p>
        </p:txBody>
      </p:sp>
    </p:spTree>
    <p:extLst>
      <p:ext uri="{BB962C8B-B14F-4D97-AF65-F5344CB8AC3E}">
        <p14:creationId xmlns:p14="http://schemas.microsoft.com/office/powerpoint/2010/main" val="4238222094"/>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4468</TotalTime>
  <Words>1384</Words>
  <Application>Microsoft Office PowerPoint</Application>
  <PresentationFormat>Widescreen</PresentationFormat>
  <Paragraphs>203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Constantia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Abhishek</dc:creator>
  <cp:lastModifiedBy>abhishek yadav</cp:lastModifiedBy>
  <cp:revision>75</cp:revision>
  <dcterms:created xsi:type="dcterms:W3CDTF">2021-07-03T16:57:42Z</dcterms:created>
  <dcterms:modified xsi:type="dcterms:W3CDTF">2022-10-12T23:16:12Z</dcterms:modified>
</cp:coreProperties>
</file>